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2"/>
    <p:restoredTop sz="94632"/>
  </p:normalViewPr>
  <p:slideViewPr>
    <p:cSldViewPr snapToGrid="0" snapToObjects="1">
      <p:cViewPr varScale="1">
        <p:scale>
          <a:sx n="84" d="100"/>
          <a:sy n="84" d="100"/>
        </p:scale>
        <p:origin x="184"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7/31/21</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zh-CN" altLang="en-US"/>
              <a:t>单击此处编辑母版标题样式</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7/31/21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7/31/21</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zh-CN" altLang="en-US"/>
              <a:t>单击此处编辑母版标题样式</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7/31/21</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5125305" y="1488985"/>
            <a:ext cx="6264350" cy="169685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5118447" y="4351687"/>
            <a:ext cx="6265588" cy="170406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7/31/21</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7/31/21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7/31/21</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zh-CN" altLang="en-US"/>
              <a:t>单击此处编辑母版标题样式</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dirty="0"/>
              <a:t>7/31/21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zh-CN" altLang="en-US"/>
              <a:t>单击此处编辑母版标题样式</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7/31/21</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7/31/21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7/31/21</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7/31/21</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B7FF52F0-41C1-43AB-A827-85DF6A06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6C144995-155B-424A-B9F4-F22B71B70C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39" name="Freeform 5">
              <a:extLst>
                <a:ext uri="{FF2B5EF4-FFF2-40B4-BE49-F238E27FC236}">
                  <a16:creationId xmlns:a16="http://schemas.microsoft.com/office/drawing/2014/main" id="{8209302C-6060-4E33-B0FF-231E14ABE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6">
              <a:extLst>
                <a:ext uri="{FF2B5EF4-FFF2-40B4-BE49-F238E27FC236}">
                  <a16:creationId xmlns:a16="http://schemas.microsoft.com/office/drawing/2014/main" id="{1B7CFB76-EC56-4AEC-9C98-2E090DE43F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7">
              <a:extLst>
                <a:ext uri="{FF2B5EF4-FFF2-40B4-BE49-F238E27FC236}">
                  <a16:creationId xmlns:a16="http://schemas.microsoft.com/office/drawing/2014/main" id="{B477DDB4-CCA0-4087-A6A1-A2AAE5021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8">
              <a:extLst>
                <a:ext uri="{FF2B5EF4-FFF2-40B4-BE49-F238E27FC236}">
                  <a16:creationId xmlns:a16="http://schemas.microsoft.com/office/drawing/2014/main" id="{D6D89F34-3A58-4580-BD09-33277B5DE2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9">
              <a:extLst>
                <a:ext uri="{FF2B5EF4-FFF2-40B4-BE49-F238E27FC236}">
                  <a16:creationId xmlns:a16="http://schemas.microsoft.com/office/drawing/2014/main" id="{B2323A6B-B80D-43C6-9C79-8A543993B5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10">
              <a:extLst>
                <a:ext uri="{FF2B5EF4-FFF2-40B4-BE49-F238E27FC236}">
                  <a16:creationId xmlns:a16="http://schemas.microsoft.com/office/drawing/2014/main" id="{34BF7A9F-A77E-438F-B3C2-963039783E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1">
              <a:extLst>
                <a:ext uri="{FF2B5EF4-FFF2-40B4-BE49-F238E27FC236}">
                  <a16:creationId xmlns:a16="http://schemas.microsoft.com/office/drawing/2014/main" id="{F5EE77F3-F65B-4C01-91EB-3F45576BFA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2">
              <a:extLst>
                <a:ext uri="{FF2B5EF4-FFF2-40B4-BE49-F238E27FC236}">
                  <a16:creationId xmlns:a16="http://schemas.microsoft.com/office/drawing/2014/main" id="{E2A55C6C-6A64-4546-AA40-F2343C11F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3">
              <a:extLst>
                <a:ext uri="{FF2B5EF4-FFF2-40B4-BE49-F238E27FC236}">
                  <a16:creationId xmlns:a16="http://schemas.microsoft.com/office/drawing/2014/main" id="{BBF96922-FB36-4155-A363-5AB6E60F03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8" name="Freeform 14">
              <a:extLst>
                <a:ext uri="{FF2B5EF4-FFF2-40B4-BE49-F238E27FC236}">
                  <a16:creationId xmlns:a16="http://schemas.microsoft.com/office/drawing/2014/main" id="{5BB8D0CC-3FD6-4257-9B8E-8F6B35BAAF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9" name="Freeform 15">
              <a:extLst>
                <a:ext uri="{FF2B5EF4-FFF2-40B4-BE49-F238E27FC236}">
                  <a16:creationId xmlns:a16="http://schemas.microsoft.com/office/drawing/2014/main" id="{59C16BD8-BDED-4F47-9EF4-B9F466D90B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0" name="Freeform 16">
              <a:extLst>
                <a:ext uri="{FF2B5EF4-FFF2-40B4-BE49-F238E27FC236}">
                  <a16:creationId xmlns:a16="http://schemas.microsoft.com/office/drawing/2014/main" id="{687913F5-87F7-499B-9C9A-DB7687145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1" name="Freeform 17">
              <a:extLst>
                <a:ext uri="{FF2B5EF4-FFF2-40B4-BE49-F238E27FC236}">
                  <a16:creationId xmlns:a16="http://schemas.microsoft.com/office/drawing/2014/main" id="{C1FC0B82-88DF-42A3-9041-1037C9A76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8">
              <a:extLst>
                <a:ext uri="{FF2B5EF4-FFF2-40B4-BE49-F238E27FC236}">
                  <a16:creationId xmlns:a16="http://schemas.microsoft.com/office/drawing/2014/main" id="{1C083223-5759-48E1-B3AE-ADF4C165B0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9">
              <a:extLst>
                <a:ext uri="{FF2B5EF4-FFF2-40B4-BE49-F238E27FC236}">
                  <a16:creationId xmlns:a16="http://schemas.microsoft.com/office/drawing/2014/main" id="{A283EA1D-83E3-4469-A48F-58ECE1873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20">
              <a:extLst>
                <a:ext uri="{FF2B5EF4-FFF2-40B4-BE49-F238E27FC236}">
                  <a16:creationId xmlns:a16="http://schemas.microsoft.com/office/drawing/2014/main" id="{9C827C81-2FCC-48CE-947D-120E6924BE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1">
              <a:extLst>
                <a:ext uri="{FF2B5EF4-FFF2-40B4-BE49-F238E27FC236}">
                  <a16:creationId xmlns:a16="http://schemas.microsoft.com/office/drawing/2014/main" id="{FDB65A24-1E0B-4AEF-8973-DCD5417FB7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2">
              <a:extLst>
                <a:ext uri="{FF2B5EF4-FFF2-40B4-BE49-F238E27FC236}">
                  <a16:creationId xmlns:a16="http://schemas.microsoft.com/office/drawing/2014/main" id="{FD07639F-33B8-42B0-8353-70EFD44BA1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7" name="Freeform 23">
              <a:extLst>
                <a:ext uri="{FF2B5EF4-FFF2-40B4-BE49-F238E27FC236}">
                  <a16:creationId xmlns:a16="http://schemas.microsoft.com/office/drawing/2014/main" id="{4C2C74EF-6FD2-4E2D-84EA-33191D52C0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 name="副标题 2">
            <a:extLst>
              <a:ext uri="{FF2B5EF4-FFF2-40B4-BE49-F238E27FC236}">
                <a16:creationId xmlns:a16="http://schemas.microsoft.com/office/drawing/2014/main" id="{D2E12B43-E050-FA40-A163-046C5042EEAF}"/>
              </a:ext>
            </a:extLst>
          </p:cNvPr>
          <p:cNvSpPr>
            <a:spLocks noGrp="1"/>
          </p:cNvSpPr>
          <p:nvPr>
            <p:ph type="subTitle" idx="1"/>
          </p:nvPr>
        </p:nvSpPr>
        <p:spPr>
          <a:xfrm>
            <a:off x="1759237" y="5079936"/>
            <a:ext cx="8673427" cy="969087"/>
          </a:xfrm>
          <a:ln>
            <a:noFill/>
            <a:prstDash val="dash"/>
            <a:miter lim="800000"/>
          </a:ln>
        </p:spPr>
        <p:txBody>
          <a:bodyPr anchor="ctr">
            <a:normAutofit/>
          </a:bodyPr>
          <a:lstStyle/>
          <a:p>
            <a:r>
              <a:rPr kumimoji="1" lang="en-CA" altLang="zh-CN" sz="2400" dirty="0">
                <a:solidFill>
                  <a:schemeClr val="bg1"/>
                </a:solidFill>
              </a:rPr>
              <a:t>By Scarlett Yuan</a:t>
            </a:r>
            <a:endParaRPr kumimoji="1" lang="zh-CN" altLang="en-US" sz="2400" dirty="0">
              <a:solidFill>
                <a:schemeClr val="bg1"/>
              </a:solidFill>
            </a:endParaRPr>
          </a:p>
        </p:txBody>
      </p:sp>
      <p:sp>
        <p:nvSpPr>
          <p:cNvPr id="59" name="Rectangle 58">
            <a:extLst>
              <a:ext uri="{FF2B5EF4-FFF2-40B4-BE49-F238E27FC236}">
                <a16:creationId xmlns:a16="http://schemas.microsoft.com/office/drawing/2014/main" id="{49DB63B5-3AC2-4401-94EF-046358A66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608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0A70C2CA-2596-7E42-A1C8-75C1644FD55A}"/>
              </a:ext>
            </a:extLst>
          </p:cNvPr>
          <p:cNvSpPr>
            <a:spLocks noGrp="1"/>
          </p:cNvSpPr>
          <p:nvPr>
            <p:ph type="ctrTitle"/>
          </p:nvPr>
        </p:nvSpPr>
        <p:spPr>
          <a:xfrm>
            <a:off x="1759236" y="1326996"/>
            <a:ext cx="8679915" cy="2965254"/>
          </a:xfrm>
        </p:spPr>
        <p:txBody>
          <a:bodyPr anchor="ctr">
            <a:normAutofit/>
          </a:bodyPr>
          <a:lstStyle/>
          <a:p>
            <a:r>
              <a:rPr lang="en-US" altLang="zh-CN" sz="6700" b="1" dirty="0">
                <a:solidFill>
                  <a:schemeClr val="tx1"/>
                </a:solidFill>
              </a:rPr>
              <a:t>Cyberbully Lesson</a:t>
            </a:r>
            <a:br>
              <a:rPr lang="zh-CN" altLang="zh-CN" sz="6700" dirty="0">
                <a:solidFill>
                  <a:schemeClr val="tx1"/>
                </a:solidFill>
              </a:rPr>
            </a:br>
            <a:endParaRPr kumimoji="1" lang="zh-CN" altLang="en-US" sz="6700" dirty="0">
              <a:solidFill>
                <a:schemeClr val="tx1"/>
              </a:solidFill>
            </a:endParaRPr>
          </a:p>
        </p:txBody>
      </p:sp>
      <p:sp>
        <p:nvSpPr>
          <p:cNvPr id="61" name="Isosceles Triangle 60">
            <a:extLst>
              <a:ext uri="{FF2B5EF4-FFF2-40B4-BE49-F238E27FC236}">
                <a16:creationId xmlns:a16="http://schemas.microsoft.com/office/drawing/2014/main" id="{5BF7DBAF-F0AA-4410-8A08-2579C8508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892384" y="4560849"/>
            <a:ext cx="407233" cy="35106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1781652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5" name="Rectangle 94">
            <a:extLst>
              <a:ext uri="{FF2B5EF4-FFF2-40B4-BE49-F238E27FC236}">
                <a16:creationId xmlns:a16="http://schemas.microsoft.com/office/drawing/2014/main" id="{828D1E49-2A21-4A83-A0E0-FB1597B4B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7" name="Group 96">
            <a:extLst>
              <a:ext uri="{FF2B5EF4-FFF2-40B4-BE49-F238E27FC236}">
                <a16:creationId xmlns:a16="http://schemas.microsoft.com/office/drawing/2014/main" id="{088B852E-5494-418B-A833-75CF016A9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98" name="Freeform 5">
              <a:extLst>
                <a:ext uri="{FF2B5EF4-FFF2-40B4-BE49-F238E27FC236}">
                  <a16:creationId xmlns:a16="http://schemas.microsoft.com/office/drawing/2014/main" id="{DF31E3C1-1A46-4329-9F80-B576692FEE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Freeform 6">
              <a:extLst>
                <a:ext uri="{FF2B5EF4-FFF2-40B4-BE49-F238E27FC236}">
                  <a16:creationId xmlns:a16="http://schemas.microsoft.com/office/drawing/2014/main" id="{294B4592-99CA-47B1-816F-CE2D44F65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Freeform 7">
              <a:extLst>
                <a:ext uri="{FF2B5EF4-FFF2-40B4-BE49-F238E27FC236}">
                  <a16:creationId xmlns:a16="http://schemas.microsoft.com/office/drawing/2014/main" id="{BF690E4C-72F8-4AC5-AF99-562763CC67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Freeform 8">
              <a:extLst>
                <a:ext uri="{FF2B5EF4-FFF2-40B4-BE49-F238E27FC236}">
                  <a16:creationId xmlns:a16="http://schemas.microsoft.com/office/drawing/2014/main" id="{F834CDD4-CAB8-4ACC-9AAC-5399C743DE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Freeform 9">
              <a:extLst>
                <a:ext uri="{FF2B5EF4-FFF2-40B4-BE49-F238E27FC236}">
                  <a16:creationId xmlns:a16="http://schemas.microsoft.com/office/drawing/2014/main" id="{1AEB045A-6821-475B-A28E-047437ABEF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
              <a:extLst>
                <a:ext uri="{FF2B5EF4-FFF2-40B4-BE49-F238E27FC236}">
                  <a16:creationId xmlns:a16="http://schemas.microsoft.com/office/drawing/2014/main" id="{D9B790C0-3D34-4626-BAFB-6EB473F40C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 name="Freeform 11">
              <a:extLst>
                <a:ext uri="{FF2B5EF4-FFF2-40B4-BE49-F238E27FC236}">
                  <a16:creationId xmlns:a16="http://schemas.microsoft.com/office/drawing/2014/main" id="{EDA4D87F-91A4-4628-9A6E-F01820A7EE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 name="Freeform 12">
              <a:extLst>
                <a:ext uri="{FF2B5EF4-FFF2-40B4-BE49-F238E27FC236}">
                  <a16:creationId xmlns:a16="http://schemas.microsoft.com/office/drawing/2014/main" id="{045DAB88-124C-459C-A889-DAE9C9BE28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 name="Freeform 13">
              <a:extLst>
                <a:ext uri="{FF2B5EF4-FFF2-40B4-BE49-F238E27FC236}">
                  <a16:creationId xmlns:a16="http://schemas.microsoft.com/office/drawing/2014/main" id="{85D44010-1DAA-4CAC-B83F-7E3E8C455D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Freeform 14">
              <a:extLst>
                <a:ext uri="{FF2B5EF4-FFF2-40B4-BE49-F238E27FC236}">
                  <a16:creationId xmlns:a16="http://schemas.microsoft.com/office/drawing/2014/main" id="{E8C01D66-5C93-4A2E-AA74-DE97574EA4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 name="Freeform 15">
              <a:extLst>
                <a:ext uri="{FF2B5EF4-FFF2-40B4-BE49-F238E27FC236}">
                  <a16:creationId xmlns:a16="http://schemas.microsoft.com/office/drawing/2014/main" id="{E2E1A6E1-6C4A-47D3-81E2-9F8624F1BB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 name="Freeform 16">
              <a:extLst>
                <a:ext uri="{FF2B5EF4-FFF2-40B4-BE49-F238E27FC236}">
                  <a16:creationId xmlns:a16="http://schemas.microsoft.com/office/drawing/2014/main" id="{3E849CB5-4526-49DC-B77B-A20FDB7FFD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 name="Freeform 17">
              <a:extLst>
                <a:ext uri="{FF2B5EF4-FFF2-40B4-BE49-F238E27FC236}">
                  <a16:creationId xmlns:a16="http://schemas.microsoft.com/office/drawing/2014/main" id="{5A18C8A4-FB2A-44C1-93D3-26C6DDFE0C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 name="Freeform 18">
              <a:extLst>
                <a:ext uri="{FF2B5EF4-FFF2-40B4-BE49-F238E27FC236}">
                  <a16:creationId xmlns:a16="http://schemas.microsoft.com/office/drawing/2014/main" id="{85D014FD-8C5A-4071-B19E-4910AAB618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Freeform 19">
              <a:extLst>
                <a:ext uri="{FF2B5EF4-FFF2-40B4-BE49-F238E27FC236}">
                  <a16:creationId xmlns:a16="http://schemas.microsoft.com/office/drawing/2014/main" id="{A37D7262-3596-4026-9AD4-E94332E526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 name="Freeform 20">
              <a:extLst>
                <a:ext uri="{FF2B5EF4-FFF2-40B4-BE49-F238E27FC236}">
                  <a16:creationId xmlns:a16="http://schemas.microsoft.com/office/drawing/2014/main" id="{187E37E0-AAC3-4B33-AF36-334ACCBD33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Freeform 21">
              <a:extLst>
                <a:ext uri="{FF2B5EF4-FFF2-40B4-BE49-F238E27FC236}">
                  <a16:creationId xmlns:a16="http://schemas.microsoft.com/office/drawing/2014/main" id="{409758BB-8A0E-4BEB-BC0C-F410AD98CD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 name="Freeform 22">
              <a:extLst>
                <a:ext uri="{FF2B5EF4-FFF2-40B4-BE49-F238E27FC236}">
                  <a16:creationId xmlns:a16="http://schemas.microsoft.com/office/drawing/2014/main" id="{97C4EFE2-9D25-4978-BD9A-873B492702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 name="Freeform 23">
              <a:extLst>
                <a:ext uri="{FF2B5EF4-FFF2-40B4-BE49-F238E27FC236}">
                  <a16:creationId xmlns:a16="http://schemas.microsoft.com/office/drawing/2014/main" id="{9CCAF82A-A0E0-4B55-A97B-EFFAE79AF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 name="Freeform 24">
              <a:extLst>
                <a:ext uri="{FF2B5EF4-FFF2-40B4-BE49-F238E27FC236}">
                  <a16:creationId xmlns:a16="http://schemas.microsoft.com/office/drawing/2014/main" id="{4F800DD8-3954-4F73-8807-16F1CFAC1E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Freeform 25">
              <a:extLst>
                <a:ext uri="{FF2B5EF4-FFF2-40B4-BE49-F238E27FC236}">
                  <a16:creationId xmlns:a16="http://schemas.microsoft.com/office/drawing/2014/main" id="{84E1C91A-4B06-4852-918C-6380FA986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标题 1">
            <a:extLst>
              <a:ext uri="{FF2B5EF4-FFF2-40B4-BE49-F238E27FC236}">
                <a16:creationId xmlns:a16="http://schemas.microsoft.com/office/drawing/2014/main" id="{BBB3AD56-F63E-1542-A875-9DA84B6E24BF}"/>
              </a:ext>
            </a:extLst>
          </p:cNvPr>
          <p:cNvSpPr>
            <a:spLocks noGrp="1"/>
          </p:cNvSpPr>
          <p:nvPr>
            <p:ph type="title"/>
          </p:nvPr>
        </p:nvSpPr>
        <p:spPr>
          <a:xfrm>
            <a:off x="904877" y="795527"/>
            <a:ext cx="10488547" cy="1190912"/>
          </a:xfrm>
        </p:spPr>
        <p:txBody>
          <a:bodyPr>
            <a:normAutofit/>
          </a:bodyPr>
          <a:lstStyle/>
          <a:p>
            <a:r>
              <a:rPr lang="en-US" altLang="zh-CN" sz="2800" b="1" dirty="0">
                <a:solidFill>
                  <a:schemeClr val="tx2"/>
                </a:solidFill>
              </a:rPr>
              <a:t>Define and determine the behaviors of a cyberbully</a:t>
            </a:r>
            <a:br>
              <a:rPr lang="zh-CN" altLang="zh-CN" sz="2800" dirty="0">
                <a:solidFill>
                  <a:schemeClr val="tx2"/>
                </a:solidFill>
              </a:rPr>
            </a:br>
            <a:endParaRPr kumimoji="1" lang="zh-CN" altLang="en-US" sz="2800" dirty="0">
              <a:solidFill>
                <a:schemeClr val="tx2"/>
              </a:solidFill>
            </a:endParaRPr>
          </a:p>
        </p:txBody>
      </p:sp>
      <p:sp>
        <p:nvSpPr>
          <p:cNvPr id="120" name="Rectangle 119">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030" y="2250281"/>
            <a:ext cx="4959318" cy="3678237"/>
          </a:xfrm>
          <a:prstGeom prst="rect">
            <a:avLst/>
          </a:prstGeom>
          <a:solidFill>
            <a:schemeClr val="bg1"/>
          </a:solidFill>
          <a:ln w="19050">
            <a:solidFill>
              <a:srgbClr val="FEC569"/>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descr="图示&#10;&#10;描述已自动生成">
            <a:extLst>
              <a:ext uri="{FF2B5EF4-FFF2-40B4-BE49-F238E27FC236}">
                <a16:creationId xmlns:a16="http://schemas.microsoft.com/office/drawing/2014/main" id="{0082394A-CAE8-6140-9C94-C67A3F5E7ADD}"/>
              </a:ext>
            </a:extLst>
          </p:cNvPr>
          <p:cNvPicPr>
            <a:picLocks noChangeAspect="1"/>
          </p:cNvPicPr>
          <p:nvPr/>
        </p:nvPicPr>
        <p:blipFill rotWithShape="1">
          <a:blip r:embed="rId2"/>
          <a:srcRect l="3963" r="9281" b="-4"/>
          <a:stretch/>
        </p:blipFill>
        <p:spPr>
          <a:xfrm>
            <a:off x="1103257" y="2416047"/>
            <a:ext cx="4626864" cy="3346704"/>
          </a:xfrm>
          <a:prstGeom prst="rect">
            <a:avLst/>
          </a:prstGeom>
          <a:ln w="12700">
            <a:noFill/>
          </a:ln>
        </p:spPr>
      </p:pic>
      <p:sp>
        <p:nvSpPr>
          <p:cNvPr id="3" name="内容占位符 2">
            <a:extLst>
              <a:ext uri="{FF2B5EF4-FFF2-40B4-BE49-F238E27FC236}">
                <a16:creationId xmlns:a16="http://schemas.microsoft.com/office/drawing/2014/main" id="{C969CF9F-6514-634A-906B-A1F11C4F6344}"/>
              </a:ext>
            </a:extLst>
          </p:cNvPr>
          <p:cNvSpPr>
            <a:spLocks noGrp="1"/>
          </p:cNvSpPr>
          <p:nvPr>
            <p:ph idx="1"/>
          </p:nvPr>
        </p:nvSpPr>
        <p:spPr>
          <a:xfrm>
            <a:off x="6380703" y="2228850"/>
            <a:ext cx="5028928" cy="3699669"/>
          </a:xfrm>
        </p:spPr>
        <p:txBody>
          <a:bodyPr>
            <a:normAutofit/>
          </a:bodyPr>
          <a:lstStyle/>
          <a:p>
            <a:pPr>
              <a:buClr>
                <a:srgbClr val="FEC569"/>
              </a:buClr>
            </a:pPr>
            <a:r>
              <a:rPr lang="en-US" altLang="zh-CN" dirty="0"/>
              <a:t>There are several ways that young people bully others online. By far, the most common behavior is verbal or emotional abuse, like name calling or sending offensive or threatening messages. Often, ones’ appearance, race, religion, ethnicity or sexual orientation is the basis for bullying. </a:t>
            </a:r>
            <a:endParaRPr lang="zh-CN" altLang="zh-CN" dirty="0"/>
          </a:p>
          <a:p>
            <a:pPr>
              <a:buClr>
                <a:srgbClr val="FEC569"/>
              </a:buClr>
            </a:pPr>
            <a:endParaRPr kumimoji="1" lang="zh-CN" altLang="en-US" dirty="0"/>
          </a:p>
        </p:txBody>
      </p:sp>
    </p:spTree>
    <p:extLst>
      <p:ext uri="{BB962C8B-B14F-4D97-AF65-F5344CB8AC3E}">
        <p14:creationId xmlns:p14="http://schemas.microsoft.com/office/powerpoint/2010/main" val="3232324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 name="Rectangle 64">
            <a:extLst>
              <a:ext uri="{FF2B5EF4-FFF2-40B4-BE49-F238E27FC236}">
                <a16:creationId xmlns:a16="http://schemas.microsoft.com/office/drawing/2014/main" id="{828D1E49-2A21-4A83-A0E0-FB1597B4B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3" name="Group 66">
            <a:extLst>
              <a:ext uri="{FF2B5EF4-FFF2-40B4-BE49-F238E27FC236}">
                <a16:creationId xmlns:a16="http://schemas.microsoft.com/office/drawing/2014/main" id="{088B852E-5494-418B-A833-75CF016A9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94" name="Freeform 5">
              <a:extLst>
                <a:ext uri="{FF2B5EF4-FFF2-40B4-BE49-F238E27FC236}">
                  <a16:creationId xmlns:a16="http://schemas.microsoft.com/office/drawing/2014/main" id="{DF31E3C1-1A46-4329-9F80-B576692FEE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Freeform 6">
              <a:extLst>
                <a:ext uri="{FF2B5EF4-FFF2-40B4-BE49-F238E27FC236}">
                  <a16:creationId xmlns:a16="http://schemas.microsoft.com/office/drawing/2014/main" id="{294B4592-99CA-47B1-816F-CE2D44F65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Freeform 7">
              <a:extLst>
                <a:ext uri="{FF2B5EF4-FFF2-40B4-BE49-F238E27FC236}">
                  <a16:creationId xmlns:a16="http://schemas.microsoft.com/office/drawing/2014/main" id="{BF690E4C-72F8-4AC5-AF99-562763CC67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Freeform 8">
              <a:extLst>
                <a:ext uri="{FF2B5EF4-FFF2-40B4-BE49-F238E27FC236}">
                  <a16:creationId xmlns:a16="http://schemas.microsoft.com/office/drawing/2014/main" id="{F834CDD4-CAB8-4ACC-9AAC-5399C743DE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Freeform 9">
              <a:extLst>
                <a:ext uri="{FF2B5EF4-FFF2-40B4-BE49-F238E27FC236}">
                  <a16:creationId xmlns:a16="http://schemas.microsoft.com/office/drawing/2014/main" id="{1AEB045A-6821-475B-A28E-047437ABEF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Freeform 10">
              <a:extLst>
                <a:ext uri="{FF2B5EF4-FFF2-40B4-BE49-F238E27FC236}">
                  <a16:creationId xmlns:a16="http://schemas.microsoft.com/office/drawing/2014/main" id="{D9B790C0-3D34-4626-BAFB-6EB473F40C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Freeform 11">
              <a:extLst>
                <a:ext uri="{FF2B5EF4-FFF2-40B4-BE49-F238E27FC236}">
                  <a16:creationId xmlns:a16="http://schemas.microsoft.com/office/drawing/2014/main" id="{EDA4D87F-91A4-4628-9A6E-F01820A7EE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Freeform 12">
              <a:extLst>
                <a:ext uri="{FF2B5EF4-FFF2-40B4-BE49-F238E27FC236}">
                  <a16:creationId xmlns:a16="http://schemas.microsoft.com/office/drawing/2014/main" id="{045DAB88-124C-459C-A889-DAE9C9BE28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Freeform 13">
              <a:extLst>
                <a:ext uri="{FF2B5EF4-FFF2-40B4-BE49-F238E27FC236}">
                  <a16:creationId xmlns:a16="http://schemas.microsoft.com/office/drawing/2014/main" id="{85D44010-1DAA-4CAC-B83F-7E3E8C455D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Freeform 14">
              <a:extLst>
                <a:ext uri="{FF2B5EF4-FFF2-40B4-BE49-F238E27FC236}">
                  <a16:creationId xmlns:a16="http://schemas.microsoft.com/office/drawing/2014/main" id="{E8C01D66-5C93-4A2E-AA74-DE97574EA4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 name="Freeform 15">
              <a:extLst>
                <a:ext uri="{FF2B5EF4-FFF2-40B4-BE49-F238E27FC236}">
                  <a16:creationId xmlns:a16="http://schemas.microsoft.com/office/drawing/2014/main" id="{E2E1A6E1-6C4A-47D3-81E2-9F8624F1BB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 name="Freeform 16">
              <a:extLst>
                <a:ext uri="{FF2B5EF4-FFF2-40B4-BE49-F238E27FC236}">
                  <a16:creationId xmlns:a16="http://schemas.microsoft.com/office/drawing/2014/main" id="{3E849CB5-4526-49DC-B77B-A20FDB7FFD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 name="Freeform 17">
              <a:extLst>
                <a:ext uri="{FF2B5EF4-FFF2-40B4-BE49-F238E27FC236}">
                  <a16:creationId xmlns:a16="http://schemas.microsoft.com/office/drawing/2014/main" id="{5A18C8A4-FB2A-44C1-93D3-26C6DDFE0C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Freeform 18">
              <a:extLst>
                <a:ext uri="{FF2B5EF4-FFF2-40B4-BE49-F238E27FC236}">
                  <a16:creationId xmlns:a16="http://schemas.microsoft.com/office/drawing/2014/main" id="{85D014FD-8C5A-4071-B19E-4910AAB618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 name="Freeform 19">
              <a:extLst>
                <a:ext uri="{FF2B5EF4-FFF2-40B4-BE49-F238E27FC236}">
                  <a16:creationId xmlns:a16="http://schemas.microsoft.com/office/drawing/2014/main" id="{A37D7262-3596-4026-9AD4-E94332E526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 name="Freeform 20">
              <a:extLst>
                <a:ext uri="{FF2B5EF4-FFF2-40B4-BE49-F238E27FC236}">
                  <a16:creationId xmlns:a16="http://schemas.microsoft.com/office/drawing/2014/main" id="{187E37E0-AAC3-4B33-AF36-334ACCBD33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 name="Freeform 21">
              <a:extLst>
                <a:ext uri="{FF2B5EF4-FFF2-40B4-BE49-F238E27FC236}">
                  <a16:creationId xmlns:a16="http://schemas.microsoft.com/office/drawing/2014/main" id="{409758BB-8A0E-4BEB-BC0C-F410AD98CD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 name="Freeform 22">
              <a:extLst>
                <a:ext uri="{FF2B5EF4-FFF2-40B4-BE49-F238E27FC236}">
                  <a16:creationId xmlns:a16="http://schemas.microsoft.com/office/drawing/2014/main" id="{97C4EFE2-9D25-4978-BD9A-873B492702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Freeform 23">
              <a:extLst>
                <a:ext uri="{FF2B5EF4-FFF2-40B4-BE49-F238E27FC236}">
                  <a16:creationId xmlns:a16="http://schemas.microsoft.com/office/drawing/2014/main" id="{9CCAF82A-A0E0-4B55-A97B-EFFAE79AF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 name="Freeform 24">
              <a:extLst>
                <a:ext uri="{FF2B5EF4-FFF2-40B4-BE49-F238E27FC236}">
                  <a16:creationId xmlns:a16="http://schemas.microsoft.com/office/drawing/2014/main" id="{4F800DD8-3954-4F73-8807-16F1CFAC1E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Freeform 25">
              <a:extLst>
                <a:ext uri="{FF2B5EF4-FFF2-40B4-BE49-F238E27FC236}">
                  <a16:creationId xmlns:a16="http://schemas.microsoft.com/office/drawing/2014/main" id="{84E1C91A-4B06-4852-918C-6380FA986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15" name="Rectangle 89">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030" y="2250281"/>
            <a:ext cx="4959318" cy="3678237"/>
          </a:xfrm>
          <a:prstGeom prst="rect">
            <a:avLst/>
          </a:prstGeom>
          <a:solidFill>
            <a:schemeClr val="bg1"/>
          </a:solidFill>
          <a:ln w="19050">
            <a:solidFill>
              <a:srgbClr val="EB960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descr="图片包含 图形用户界面&#10;&#10;描述已自动生成">
            <a:extLst>
              <a:ext uri="{FF2B5EF4-FFF2-40B4-BE49-F238E27FC236}">
                <a16:creationId xmlns:a16="http://schemas.microsoft.com/office/drawing/2014/main" id="{320AFCAE-A43A-5A4F-B2D3-9C735D31B8E1}"/>
              </a:ext>
            </a:extLst>
          </p:cNvPr>
          <p:cNvPicPr>
            <a:picLocks noChangeAspect="1"/>
          </p:cNvPicPr>
          <p:nvPr/>
        </p:nvPicPr>
        <p:blipFill rotWithShape="1">
          <a:blip r:embed="rId2"/>
          <a:srcRect l="1039" r="5273" b="-2"/>
          <a:stretch/>
        </p:blipFill>
        <p:spPr>
          <a:xfrm>
            <a:off x="1103257" y="2416047"/>
            <a:ext cx="4626864" cy="3346704"/>
          </a:xfrm>
          <a:prstGeom prst="rect">
            <a:avLst/>
          </a:prstGeom>
          <a:ln w="12700">
            <a:noFill/>
          </a:ln>
        </p:spPr>
      </p:pic>
      <p:sp>
        <p:nvSpPr>
          <p:cNvPr id="3" name="内容占位符 2">
            <a:extLst>
              <a:ext uri="{FF2B5EF4-FFF2-40B4-BE49-F238E27FC236}">
                <a16:creationId xmlns:a16="http://schemas.microsoft.com/office/drawing/2014/main" id="{1D88FB56-7D96-F24C-99A4-7C8888D19B26}"/>
              </a:ext>
            </a:extLst>
          </p:cNvPr>
          <p:cNvSpPr>
            <a:spLocks noGrp="1"/>
          </p:cNvSpPr>
          <p:nvPr>
            <p:ph idx="1"/>
          </p:nvPr>
        </p:nvSpPr>
        <p:spPr>
          <a:xfrm>
            <a:off x="6380703" y="2228850"/>
            <a:ext cx="5028928" cy="3699669"/>
          </a:xfrm>
        </p:spPr>
        <p:txBody>
          <a:bodyPr>
            <a:normAutofit/>
          </a:bodyPr>
          <a:lstStyle/>
          <a:p>
            <a:pPr>
              <a:lnSpc>
                <a:spcPct val="110000"/>
              </a:lnSpc>
              <a:buClr>
                <a:srgbClr val="EB960F"/>
              </a:buClr>
            </a:pPr>
            <a:r>
              <a:rPr lang="en-US" altLang="zh-CN" sz="1500"/>
              <a:t>• Spreading </a:t>
            </a:r>
            <a:r>
              <a:rPr lang="en-US" altLang="zh-CN" sz="1500" err="1"/>
              <a:t>rumours</a:t>
            </a:r>
            <a:r>
              <a:rPr lang="en-US" altLang="zh-CN" sz="1500"/>
              <a:t> </a:t>
            </a:r>
            <a:endParaRPr lang="zh-CN" altLang="zh-CN" sz="1500"/>
          </a:p>
          <a:p>
            <a:pPr>
              <a:lnSpc>
                <a:spcPct val="110000"/>
              </a:lnSpc>
              <a:buClr>
                <a:srgbClr val="EB960F"/>
              </a:buClr>
            </a:pPr>
            <a:r>
              <a:rPr lang="en-US" altLang="zh-CN" sz="1500"/>
              <a:t>• Sharing personal or embarrassing information about others, including photos or videos </a:t>
            </a:r>
            <a:endParaRPr lang="zh-CN" altLang="zh-CN" sz="1500"/>
          </a:p>
          <a:p>
            <a:pPr>
              <a:lnSpc>
                <a:spcPct val="110000"/>
              </a:lnSpc>
              <a:buClr>
                <a:srgbClr val="EB960F"/>
              </a:buClr>
            </a:pPr>
            <a:r>
              <a:rPr lang="en-US" altLang="zh-CN" sz="1500"/>
              <a:t>• Imitating someone online (by gaining access to their accounts or creating fake accounts) </a:t>
            </a:r>
            <a:endParaRPr lang="zh-CN" altLang="zh-CN" sz="1500"/>
          </a:p>
          <a:p>
            <a:pPr>
              <a:lnSpc>
                <a:spcPct val="110000"/>
              </a:lnSpc>
              <a:buClr>
                <a:srgbClr val="EB960F"/>
              </a:buClr>
            </a:pPr>
            <a:r>
              <a:rPr lang="en-US" altLang="zh-CN" sz="1500"/>
              <a:t>• Social exclusion where someone is intentionally left out of online social conversations or experiences (e.g. chat groups) </a:t>
            </a:r>
            <a:endParaRPr lang="zh-CN" altLang="zh-CN" sz="1500"/>
          </a:p>
          <a:p>
            <a:pPr>
              <a:lnSpc>
                <a:spcPct val="110000"/>
              </a:lnSpc>
              <a:buClr>
                <a:srgbClr val="EB960F"/>
              </a:buClr>
            </a:pPr>
            <a:r>
              <a:rPr lang="en-US" altLang="zh-CN" sz="1500"/>
              <a:t>• Harassing players in an online game</a:t>
            </a:r>
            <a:br>
              <a:rPr lang="en-US" altLang="zh-CN" sz="1500"/>
            </a:br>
            <a:r>
              <a:rPr lang="en-US" altLang="zh-CN" sz="1500"/>
              <a:t>• Posting offensive or inflammatory comments in online communities with the goal of instigating conflict (often referred to as ‘trolling’) </a:t>
            </a:r>
            <a:endParaRPr lang="zh-CN" altLang="zh-CN" sz="1500"/>
          </a:p>
          <a:p>
            <a:pPr>
              <a:lnSpc>
                <a:spcPct val="110000"/>
              </a:lnSpc>
              <a:buClr>
                <a:srgbClr val="EB960F"/>
              </a:buClr>
            </a:pPr>
            <a:endParaRPr kumimoji="1" lang="zh-CN" altLang="en-US" sz="1500"/>
          </a:p>
        </p:txBody>
      </p:sp>
    </p:spTree>
    <p:extLst>
      <p:ext uri="{BB962C8B-B14F-4D97-AF65-F5344CB8AC3E}">
        <p14:creationId xmlns:p14="http://schemas.microsoft.com/office/powerpoint/2010/main" val="3064139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4" name="Group 73">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75" name="Freeform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8" name="Freeform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6" name="Freeform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7" name="Freeform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5" name="Group 94">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96" name="Rectangle 95">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7" name="Isosceles Triangle 96">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8" name="Rectangle 97">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00" name="Rectangle 99">
            <a:extLst>
              <a:ext uri="{FF2B5EF4-FFF2-40B4-BE49-F238E27FC236}">
                <a16:creationId xmlns:a16="http://schemas.microsoft.com/office/drawing/2014/main" id="{FD8F1113-2E3C-46E3-B54F-B7F421EEF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Freeform 5">
            <a:extLst>
              <a:ext uri="{FF2B5EF4-FFF2-40B4-BE49-F238E27FC236}">
                <a16:creationId xmlns:a16="http://schemas.microsoft.com/office/drawing/2014/main" id="{B54A4D14-513F-4121-92D3-5CCB46896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 name="Freeform 6">
            <a:extLst>
              <a:ext uri="{FF2B5EF4-FFF2-40B4-BE49-F238E27FC236}">
                <a16:creationId xmlns:a16="http://schemas.microsoft.com/office/drawing/2014/main" id="{6C3411F1-AD17-499D-AFEF-2F300F6DF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 name="Freeform 7">
            <a:extLst>
              <a:ext uri="{FF2B5EF4-FFF2-40B4-BE49-F238E27FC236}">
                <a16:creationId xmlns:a16="http://schemas.microsoft.com/office/drawing/2014/main" id="{60BF2CBE-B1E9-4C42-89DC-C35E4E651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 name="Freeform 8">
            <a:extLst>
              <a:ext uri="{FF2B5EF4-FFF2-40B4-BE49-F238E27FC236}">
                <a16:creationId xmlns:a16="http://schemas.microsoft.com/office/drawing/2014/main" id="{72C95A87-DCDB-41C4-B774-744B3ECBE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 name="Freeform 9">
            <a:extLst>
              <a:ext uri="{FF2B5EF4-FFF2-40B4-BE49-F238E27FC236}">
                <a16:creationId xmlns:a16="http://schemas.microsoft.com/office/drawing/2014/main" id="{BCB97515-32FF-43A6-A51C-B140193AB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Freeform 10">
            <a:extLst>
              <a:ext uri="{FF2B5EF4-FFF2-40B4-BE49-F238E27FC236}">
                <a16:creationId xmlns:a16="http://schemas.microsoft.com/office/drawing/2014/main" id="{9C6379D3-7045-4B76-9409-6D23D753D0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Freeform 12">
            <a:extLst>
              <a:ext uri="{FF2B5EF4-FFF2-40B4-BE49-F238E27FC236}">
                <a16:creationId xmlns:a16="http://schemas.microsoft.com/office/drawing/2014/main" id="{61B1C1DE-4201-4989-BE65-41ADC24725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 name="Freeform 14">
            <a:extLst>
              <a:ext uri="{FF2B5EF4-FFF2-40B4-BE49-F238E27FC236}">
                <a16:creationId xmlns:a16="http://schemas.microsoft.com/office/drawing/2014/main" id="{806398CC-D327-4E06-838C-31119BD56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Freeform 16">
            <a:extLst>
              <a:ext uri="{FF2B5EF4-FFF2-40B4-BE49-F238E27FC236}">
                <a16:creationId xmlns:a16="http://schemas.microsoft.com/office/drawing/2014/main" id="{70A741CC-E736-448A-A94E-5C8BB9711D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 name="Freeform 11">
            <a:extLst>
              <a:ext uri="{FF2B5EF4-FFF2-40B4-BE49-F238E27FC236}">
                <a16:creationId xmlns:a16="http://schemas.microsoft.com/office/drawing/2014/main" id="{7C324CDD-B30F-47DD-8627-E2171D5E83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 name="Freeform 21">
            <a:extLst>
              <a:ext uri="{FF2B5EF4-FFF2-40B4-BE49-F238E27FC236}">
                <a16:creationId xmlns:a16="http://schemas.microsoft.com/office/drawing/2014/main" id="{79C8D19E-E3D6-45A6-BCA2-5918A37D7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标题 1">
            <a:extLst>
              <a:ext uri="{FF2B5EF4-FFF2-40B4-BE49-F238E27FC236}">
                <a16:creationId xmlns:a16="http://schemas.microsoft.com/office/drawing/2014/main" id="{EB27A5DA-47B1-6B43-961A-346602D6E715}"/>
              </a:ext>
            </a:extLst>
          </p:cNvPr>
          <p:cNvSpPr>
            <a:spLocks noGrp="1"/>
          </p:cNvSpPr>
          <p:nvPr>
            <p:ph type="title"/>
          </p:nvPr>
        </p:nvSpPr>
        <p:spPr>
          <a:xfrm>
            <a:off x="8825306" y="1477651"/>
            <a:ext cx="2929372" cy="2468207"/>
          </a:xfrm>
        </p:spPr>
        <p:txBody>
          <a:bodyPr vert="horz" lIns="228600" tIns="228600" rIns="228600" bIns="0" rtlCol="0" anchor="b">
            <a:normAutofit/>
          </a:bodyPr>
          <a:lstStyle/>
          <a:p>
            <a:pPr algn="l">
              <a:lnSpc>
                <a:spcPct val="80000"/>
              </a:lnSpc>
            </a:pPr>
            <a:r>
              <a:rPr lang="en-US" altLang="zh-CN" sz="3400">
                <a:solidFill>
                  <a:schemeClr val="tx2"/>
                </a:solidFill>
              </a:rPr>
              <a:t>Assess if they or their friend are being a cyberbully</a:t>
            </a:r>
            <a:br>
              <a:rPr lang="en-US" altLang="zh-CN" sz="3400">
                <a:solidFill>
                  <a:schemeClr val="tx2"/>
                </a:solidFill>
              </a:rPr>
            </a:br>
            <a:endParaRPr kumimoji="1" lang="en-US" altLang="zh-CN" sz="3400">
              <a:solidFill>
                <a:schemeClr val="tx2"/>
              </a:solidFill>
            </a:endParaRPr>
          </a:p>
        </p:txBody>
      </p:sp>
      <p:sp>
        <p:nvSpPr>
          <p:cNvPr id="124" name="Freeform 22">
            <a:extLst>
              <a:ext uri="{FF2B5EF4-FFF2-40B4-BE49-F238E27FC236}">
                <a16:creationId xmlns:a16="http://schemas.microsoft.com/office/drawing/2014/main" id="{43280283-E04A-43CA-BFA1-F285486A2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 name="Freeform 23">
            <a:extLst>
              <a:ext uri="{FF2B5EF4-FFF2-40B4-BE49-F238E27FC236}">
                <a16:creationId xmlns:a16="http://schemas.microsoft.com/office/drawing/2014/main" id="{38328CB6-0FC5-4AEA-BC7E-489267CB6F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 name="Freeform: Shape 127">
            <a:extLst>
              <a:ext uri="{FF2B5EF4-FFF2-40B4-BE49-F238E27FC236}">
                <a16:creationId xmlns:a16="http://schemas.microsoft.com/office/drawing/2014/main" id="{138AF5D2-3A9C-4E8F-B879-36865366A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5" name="内容占位符 4" descr="图形用户界面, 网站&#10;&#10;描述已自动生成">
            <a:extLst>
              <a:ext uri="{FF2B5EF4-FFF2-40B4-BE49-F238E27FC236}">
                <a16:creationId xmlns:a16="http://schemas.microsoft.com/office/drawing/2014/main" id="{FD0D7342-2676-C049-9A55-0447F9CA7033}"/>
              </a:ext>
            </a:extLst>
          </p:cNvPr>
          <p:cNvPicPr>
            <a:picLocks noGrp="1" noChangeAspect="1"/>
          </p:cNvPicPr>
          <p:nvPr>
            <p:ph idx="1"/>
          </p:nvPr>
        </p:nvPicPr>
        <p:blipFill rotWithShape="1">
          <a:blip r:embed="rId2"/>
          <a:srcRect l="7705" r="10217" b="1"/>
          <a:stretch/>
        </p:blipFill>
        <p:spPr>
          <a:xfrm>
            <a:off x="932740" y="461405"/>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Tree>
    <p:extLst>
      <p:ext uri="{BB962C8B-B14F-4D97-AF65-F5344CB8AC3E}">
        <p14:creationId xmlns:p14="http://schemas.microsoft.com/office/powerpoint/2010/main" val="916224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EDFF257A-042C-46B5-80D1-3E8CFD334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E2836BD6-A1CD-4253-813F-3EDA642A7A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43" name="Freeform 5">
              <a:extLst>
                <a:ext uri="{FF2B5EF4-FFF2-40B4-BE49-F238E27FC236}">
                  <a16:creationId xmlns:a16="http://schemas.microsoft.com/office/drawing/2014/main" id="{63EE4AB3-C905-497E-988B-4D7394894B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6">
              <a:extLst>
                <a:ext uri="{FF2B5EF4-FFF2-40B4-BE49-F238E27FC236}">
                  <a16:creationId xmlns:a16="http://schemas.microsoft.com/office/drawing/2014/main" id="{774DC5FF-D912-4C9F-811A-337208A3B4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7">
              <a:extLst>
                <a:ext uri="{FF2B5EF4-FFF2-40B4-BE49-F238E27FC236}">
                  <a16:creationId xmlns:a16="http://schemas.microsoft.com/office/drawing/2014/main" id="{E04E6A71-624A-4806-A53E-87BC73A85B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8">
              <a:extLst>
                <a:ext uri="{FF2B5EF4-FFF2-40B4-BE49-F238E27FC236}">
                  <a16:creationId xmlns:a16="http://schemas.microsoft.com/office/drawing/2014/main" id="{E1871C83-254F-49CD-8EA7-8CB7089B80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9">
              <a:extLst>
                <a:ext uri="{FF2B5EF4-FFF2-40B4-BE49-F238E27FC236}">
                  <a16:creationId xmlns:a16="http://schemas.microsoft.com/office/drawing/2014/main" id="{427141DF-5457-4673-B816-C6C5C72AE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0">
              <a:extLst>
                <a:ext uri="{FF2B5EF4-FFF2-40B4-BE49-F238E27FC236}">
                  <a16:creationId xmlns:a16="http://schemas.microsoft.com/office/drawing/2014/main" id="{BC9A176E-C84F-4816-97D4-426B396FC0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1">
              <a:extLst>
                <a:ext uri="{FF2B5EF4-FFF2-40B4-BE49-F238E27FC236}">
                  <a16:creationId xmlns:a16="http://schemas.microsoft.com/office/drawing/2014/main" id="{981B905A-332A-49BC-9456-7D0337D9BD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2">
              <a:extLst>
                <a:ext uri="{FF2B5EF4-FFF2-40B4-BE49-F238E27FC236}">
                  <a16:creationId xmlns:a16="http://schemas.microsoft.com/office/drawing/2014/main" id="{2EBD9769-DFB9-4970-91FF-137E685AF6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3">
              <a:extLst>
                <a:ext uri="{FF2B5EF4-FFF2-40B4-BE49-F238E27FC236}">
                  <a16:creationId xmlns:a16="http://schemas.microsoft.com/office/drawing/2014/main" id="{21DCB916-2D3C-46BC-9A95-EFC166D96C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4">
              <a:extLst>
                <a:ext uri="{FF2B5EF4-FFF2-40B4-BE49-F238E27FC236}">
                  <a16:creationId xmlns:a16="http://schemas.microsoft.com/office/drawing/2014/main" id="{189DAD37-FFF7-49FA-8FBB-D20A992D48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5">
              <a:extLst>
                <a:ext uri="{FF2B5EF4-FFF2-40B4-BE49-F238E27FC236}">
                  <a16:creationId xmlns:a16="http://schemas.microsoft.com/office/drawing/2014/main" id="{D148A64A-D598-4309-BCA9-F67ADE72CB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16">
              <a:extLst>
                <a:ext uri="{FF2B5EF4-FFF2-40B4-BE49-F238E27FC236}">
                  <a16:creationId xmlns:a16="http://schemas.microsoft.com/office/drawing/2014/main" id="{38A95D77-7745-4551-BBD5-3515A074D3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17">
              <a:extLst>
                <a:ext uri="{FF2B5EF4-FFF2-40B4-BE49-F238E27FC236}">
                  <a16:creationId xmlns:a16="http://schemas.microsoft.com/office/drawing/2014/main" id="{A2C20B7F-80D6-4D48-BB2A-9AEC854948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18">
              <a:extLst>
                <a:ext uri="{FF2B5EF4-FFF2-40B4-BE49-F238E27FC236}">
                  <a16:creationId xmlns:a16="http://schemas.microsoft.com/office/drawing/2014/main" id="{55589882-0BB8-42B0-B42F-32A75B1918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19">
              <a:extLst>
                <a:ext uri="{FF2B5EF4-FFF2-40B4-BE49-F238E27FC236}">
                  <a16:creationId xmlns:a16="http://schemas.microsoft.com/office/drawing/2014/main" id="{53673B9F-5864-445E-82E7-0A8324FA8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20">
              <a:extLst>
                <a:ext uri="{FF2B5EF4-FFF2-40B4-BE49-F238E27FC236}">
                  <a16:creationId xmlns:a16="http://schemas.microsoft.com/office/drawing/2014/main" id="{16FF3B3D-59FE-4AE1-AA54-14A691D6BF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21">
              <a:extLst>
                <a:ext uri="{FF2B5EF4-FFF2-40B4-BE49-F238E27FC236}">
                  <a16:creationId xmlns:a16="http://schemas.microsoft.com/office/drawing/2014/main" id="{901CA0F0-4962-4EC5-BA5B-3F0A967FC8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Freeform 22">
              <a:extLst>
                <a:ext uri="{FF2B5EF4-FFF2-40B4-BE49-F238E27FC236}">
                  <a16:creationId xmlns:a16="http://schemas.microsoft.com/office/drawing/2014/main" id="{3DD02E26-C2AD-4062-85BD-28D172C9E7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Freeform 23">
              <a:extLst>
                <a:ext uri="{FF2B5EF4-FFF2-40B4-BE49-F238E27FC236}">
                  <a16:creationId xmlns:a16="http://schemas.microsoft.com/office/drawing/2014/main" id="{D7B60BD4-07C1-461F-B38E-B39EBACA3A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Freeform 24">
              <a:extLst>
                <a:ext uri="{FF2B5EF4-FFF2-40B4-BE49-F238E27FC236}">
                  <a16:creationId xmlns:a16="http://schemas.microsoft.com/office/drawing/2014/main" id="{D81BB3F7-E4A5-4BD9-A70D-FDA6C9127F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Freeform 25">
              <a:extLst>
                <a:ext uri="{FF2B5EF4-FFF2-40B4-BE49-F238E27FC236}">
                  <a16:creationId xmlns:a16="http://schemas.microsoft.com/office/drawing/2014/main" id="{B93A80B5-32BA-48BB-941A-4FC64AC62E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5" name="Rectangle 64">
            <a:extLst>
              <a:ext uri="{FF2B5EF4-FFF2-40B4-BE49-F238E27FC236}">
                <a16:creationId xmlns:a16="http://schemas.microsoft.com/office/drawing/2014/main" id="{9C057A66-6E97-4BA5-B4B3-2690ACE3CE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047102"/>
            <a:ext cx="5936885"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Isosceles Triangle 22">
            <a:extLst>
              <a:ext uri="{FF2B5EF4-FFF2-40B4-BE49-F238E27FC236}">
                <a16:creationId xmlns:a16="http://schemas.microsoft.com/office/drawing/2014/main" id="{764884A8-16DD-467F-A648-70B32E20BA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02131" y="55465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276681CD-6924-4550-926C-667FC2C6A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634393"/>
            <a:ext cx="5935796" cy="39173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内容占位符 2">
            <a:extLst>
              <a:ext uri="{FF2B5EF4-FFF2-40B4-BE49-F238E27FC236}">
                <a16:creationId xmlns:a16="http://schemas.microsoft.com/office/drawing/2014/main" id="{2799EB25-ABA4-DE43-A4BA-04D42BF59DED}"/>
              </a:ext>
            </a:extLst>
          </p:cNvPr>
          <p:cNvSpPr>
            <a:spLocks noGrp="1"/>
          </p:cNvSpPr>
          <p:nvPr>
            <p:ph idx="1"/>
          </p:nvPr>
        </p:nvSpPr>
        <p:spPr>
          <a:xfrm>
            <a:off x="873102" y="1634166"/>
            <a:ext cx="5768442" cy="3838679"/>
          </a:xfrm>
        </p:spPr>
        <p:txBody>
          <a:bodyPr>
            <a:normAutofit/>
          </a:bodyPr>
          <a:lstStyle/>
          <a:p>
            <a:r>
              <a:rPr lang="en-US" altLang="zh-CN" sz="1600" dirty="0">
                <a:solidFill>
                  <a:srgbClr val="FFFFFE"/>
                </a:solidFill>
              </a:rPr>
              <a:t>For girls: cyberbullying is often relational with girls most likely to be mean online to get back at someone who was mean to them or to a friend. We should encourage youth to talk things out with the person alone and offline (assuming they feel safe to do so), instead of calling on their friends for backup, which can lead to more drama that escalates into bullying. </a:t>
            </a:r>
            <a:endParaRPr lang="zh-CN" altLang="zh-CN" sz="1600" dirty="0">
              <a:solidFill>
                <a:srgbClr val="FFFFFE"/>
              </a:solidFill>
            </a:endParaRPr>
          </a:p>
          <a:p>
            <a:endParaRPr kumimoji="1" lang="zh-CN" altLang="en-US" sz="1600" dirty="0">
              <a:solidFill>
                <a:srgbClr val="FFFFFE"/>
              </a:solidFill>
            </a:endParaRPr>
          </a:p>
        </p:txBody>
      </p:sp>
      <p:pic>
        <p:nvPicPr>
          <p:cNvPr id="5" name="图片 4" descr="图形用户界面, 应用程序&#10;&#10;描述已自动生成">
            <a:extLst>
              <a:ext uri="{FF2B5EF4-FFF2-40B4-BE49-F238E27FC236}">
                <a16:creationId xmlns:a16="http://schemas.microsoft.com/office/drawing/2014/main" id="{B040E279-FAFB-2F4D-99F2-7D84D24365C1}"/>
              </a:ext>
            </a:extLst>
          </p:cNvPr>
          <p:cNvPicPr>
            <a:picLocks noChangeAspect="1"/>
          </p:cNvPicPr>
          <p:nvPr/>
        </p:nvPicPr>
        <p:blipFill rotWithShape="1">
          <a:blip r:embed="rId2"/>
          <a:srcRect b="1505"/>
          <a:stretch/>
        </p:blipFill>
        <p:spPr>
          <a:xfrm>
            <a:off x="7549862" y="227"/>
            <a:ext cx="4641833" cy="6858000"/>
          </a:xfrm>
          <a:prstGeom prst="rect">
            <a:avLst/>
          </a:prstGeom>
        </p:spPr>
      </p:pic>
    </p:spTree>
    <p:extLst>
      <p:ext uri="{BB962C8B-B14F-4D97-AF65-F5344CB8AC3E}">
        <p14:creationId xmlns:p14="http://schemas.microsoft.com/office/powerpoint/2010/main" val="2860956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48CAE4AE-A9DF-45AF-9A9C-1712BC634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6" name="Group 75">
            <a:extLst>
              <a:ext uri="{FF2B5EF4-FFF2-40B4-BE49-F238E27FC236}">
                <a16:creationId xmlns:a16="http://schemas.microsoft.com/office/drawing/2014/main" id="{6C272060-BC98-4C91-A58F-4DFEC566CF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77" name="Freeform 5">
              <a:extLst>
                <a:ext uri="{FF2B5EF4-FFF2-40B4-BE49-F238E27FC236}">
                  <a16:creationId xmlns:a16="http://schemas.microsoft.com/office/drawing/2014/main" id="{8BA2DCB9-0DC0-4109-B2A2-56896E35E6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 name="Freeform 6">
              <a:extLst>
                <a:ext uri="{FF2B5EF4-FFF2-40B4-BE49-F238E27FC236}">
                  <a16:creationId xmlns:a16="http://schemas.microsoft.com/office/drawing/2014/main" id="{64A33555-1142-4AD7-8084-1A99422A11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 name="Freeform 7">
              <a:extLst>
                <a:ext uri="{FF2B5EF4-FFF2-40B4-BE49-F238E27FC236}">
                  <a16:creationId xmlns:a16="http://schemas.microsoft.com/office/drawing/2014/main" id="{BC6E4081-1A88-453E-8CCF-B97B0CE20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 name="Freeform 8">
              <a:extLst>
                <a:ext uri="{FF2B5EF4-FFF2-40B4-BE49-F238E27FC236}">
                  <a16:creationId xmlns:a16="http://schemas.microsoft.com/office/drawing/2014/main" id="{5B7E0935-6EE8-4C61-AED5-09B9A2A99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Freeform 9">
              <a:extLst>
                <a:ext uri="{FF2B5EF4-FFF2-40B4-BE49-F238E27FC236}">
                  <a16:creationId xmlns:a16="http://schemas.microsoft.com/office/drawing/2014/main" id="{EB962BD6-C878-48FF-A75E-DCC7BDA3C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 name="Freeform 10">
              <a:extLst>
                <a:ext uri="{FF2B5EF4-FFF2-40B4-BE49-F238E27FC236}">
                  <a16:creationId xmlns:a16="http://schemas.microsoft.com/office/drawing/2014/main" id="{CABF3786-BDE1-4FE5-9967-F6B6131A2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Freeform 11">
              <a:extLst>
                <a:ext uri="{FF2B5EF4-FFF2-40B4-BE49-F238E27FC236}">
                  <a16:creationId xmlns:a16="http://schemas.microsoft.com/office/drawing/2014/main" id="{4969707A-C75E-4F7F-A5C2-2991C65475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 name="Freeform 12">
              <a:extLst>
                <a:ext uri="{FF2B5EF4-FFF2-40B4-BE49-F238E27FC236}">
                  <a16:creationId xmlns:a16="http://schemas.microsoft.com/office/drawing/2014/main" id="{0E293989-8389-48CD-85D3-CAEFD5E963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Freeform 13">
              <a:extLst>
                <a:ext uri="{FF2B5EF4-FFF2-40B4-BE49-F238E27FC236}">
                  <a16:creationId xmlns:a16="http://schemas.microsoft.com/office/drawing/2014/main" id="{8DCF1E8B-9247-45E2-8641-90DA9F7D52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Freeform 14">
              <a:extLst>
                <a:ext uri="{FF2B5EF4-FFF2-40B4-BE49-F238E27FC236}">
                  <a16:creationId xmlns:a16="http://schemas.microsoft.com/office/drawing/2014/main" id="{48DF418F-91AD-4E55-AF3B-F28FF45961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Freeform 15">
              <a:extLst>
                <a:ext uri="{FF2B5EF4-FFF2-40B4-BE49-F238E27FC236}">
                  <a16:creationId xmlns:a16="http://schemas.microsoft.com/office/drawing/2014/main" id="{EDBF35BD-D1DA-49B1-AE30-289189DACD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 name="Freeform 16">
              <a:extLst>
                <a:ext uri="{FF2B5EF4-FFF2-40B4-BE49-F238E27FC236}">
                  <a16:creationId xmlns:a16="http://schemas.microsoft.com/office/drawing/2014/main" id="{69198BEC-A3B6-4562-AB0F-3E7760026C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 name="Freeform 17">
              <a:extLst>
                <a:ext uri="{FF2B5EF4-FFF2-40B4-BE49-F238E27FC236}">
                  <a16:creationId xmlns:a16="http://schemas.microsoft.com/office/drawing/2014/main" id="{9AB30D45-77AB-4323-83A2-1A637D07D5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 name="Freeform 18">
              <a:extLst>
                <a:ext uri="{FF2B5EF4-FFF2-40B4-BE49-F238E27FC236}">
                  <a16:creationId xmlns:a16="http://schemas.microsoft.com/office/drawing/2014/main" id="{D1AD137E-7B63-434C-9D0D-5A64BB496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 name="Freeform 19">
              <a:extLst>
                <a:ext uri="{FF2B5EF4-FFF2-40B4-BE49-F238E27FC236}">
                  <a16:creationId xmlns:a16="http://schemas.microsoft.com/office/drawing/2014/main" id="{8B32BE2D-36DC-4BD0-952E-8FE32A70DB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 name="Freeform 20">
              <a:extLst>
                <a:ext uri="{FF2B5EF4-FFF2-40B4-BE49-F238E27FC236}">
                  <a16:creationId xmlns:a16="http://schemas.microsoft.com/office/drawing/2014/main" id="{930295E0-AD01-4DB0-9829-AD91BED608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 name="Freeform 21">
              <a:extLst>
                <a:ext uri="{FF2B5EF4-FFF2-40B4-BE49-F238E27FC236}">
                  <a16:creationId xmlns:a16="http://schemas.microsoft.com/office/drawing/2014/main" id="{29807E74-6BFD-4EA7-B3F3-92C0728A7D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 name="Freeform 22">
              <a:extLst>
                <a:ext uri="{FF2B5EF4-FFF2-40B4-BE49-F238E27FC236}">
                  <a16:creationId xmlns:a16="http://schemas.microsoft.com/office/drawing/2014/main" id="{C9EDBF49-4B87-4B6F-BEE6-DDC4A63CE6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Freeform 23">
              <a:extLst>
                <a:ext uri="{FF2B5EF4-FFF2-40B4-BE49-F238E27FC236}">
                  <a16:creationId xmlns:a16="http://schemas.microsoft.com/office/drawing/2014/main" id="{7738C468-1405-4ED9-8392-F93FA995EE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Freeform 24">
              <a:extLst>
                <a:ext uri="{FF2B5EF4-FFF2-40B4-BE49-F238E27FC236}">
                  <a16:creationId xmlns:a16="http://schemas.microsoft.com/office/drawing/2014/main" id="{F16402CF-F511-450A-8584-8C8A5B7E9D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Freeform 25">
              <a:extLst>
                <a:ext uri="{FF2B5EF4-FFF2-40B4-BE49-F238E27FC236}">
                  <a16:creationId xmlns:a16="http://schemas.microsoft.com/office/drawing/2014/main" id="{85E5B49A-CFC2-4019-9BA6-528095F788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99" name="Rectangle 98">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rgbClr val="ED9D1B"/>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图片 3" descr="图形用户界面&#10;&#10;描述已自动生成">
            <a:extLst>
              <a:ext uri="{FF2B5EF4-FFF2-40B4-BE49-F238E27FC236}">
                <a16:creationId xmlns:a16="http://schemas.microsoft.com/office/drawing/2014/main" id="{16200C2B-52E0-3F4E-9BC9-73EF3C7C4D03}"/>
              </a:ext>
            </a:extLst>
          </p:cNvPr>
          <p:cNvPicPr>
            <a:picLocks noChangeAspect="1"/>
          </p:cNvPicPr>
          <p:nvPr/>
        </p:nvPicPr>
        <p:blipFill rotWithShape="1">
          <a:blip r:embed="rId2"/>
          <a:srcRect l="10728" r="12721"/>
          <a:stretch/>
        </p:blipFill>
        <p:spPr>
          <a:xfrm>
            <a:off x="972115" y="960214"/>
            <a:ext cx="5641848" cy="4919472"/>
          </a:xfrm>
          <a:prstGeom prst="rect">
            <a:avLst/>
          </a:prstGeom>
          <a:ln w="12700">
            <a:noFill/>
          </a:ln>
        </p:spPr>
      </p:pic>
      <p:sp>
        <p:nvSpPr>
          <p:cNvPr id="3" name="内容占位符 2">
            <a:extLst>
              <a:ext uri="{FF2B5EF4-FFF2-40B4-BE49-F238E27FC236}">
                <a16:creationId xmlns:a16="http://schemas.microsoft.com/office/drawing/2014/main" id="{2799EB25-ABA4-DE43-A4BA-04D42BF59DED}"/>
              </a:ext>
            </a:extLst>
          </p:cNvPr>
          <p:cNvSpPr>
            <a:spLocks noGrp="1"/>
          </p:cNvSpPr>
          <p:nvPr>
            <p:ph idx="1"/>
          </p:nvPr>
        </p:nvSpPr>
        <p:spPr>
          <a:xfrm>
            <a:off x="7293817" y="2338388"/>
            <a:ext cx="4099607" cy="3678237"/>
          </a:xfrm>
        </p:spPr>
        <p:txBody>
          <a:bodyPr>
            <a:normAutofit/>
          </a:bodyPr>
          <a:lstStyle/>
          <a:p>
            <a:pPr>
              <a:lnSpc>
                <a:spcPct val="110000"/>
              </a:lnSpc>
              <a:buClr>
                <a:srgbClr val="ED9D1B"/>
              </a:buClr>
            </a:pPr>
            <a:r>
              <a:rPr lang="en-US" altLang="zh-CN" sz="1500"/>
              <a:t>For boys: are significantly more likely than girls to harass others ‘just for fun’ by mocking their race, religion, ethnicity or sexual orientation, and/or sexually harassing others online. In-game harassment is particularly important for parents to be aware of, as this </a:t>
            </a:r>
            <a:r>
              <a:rPr lang="en-US" altLang="zh-CN" sz="1500" err="1"/>
              <a:t>behaviour</a:t>
            </a:r>
            <a:r>
              <a:rPr lang="en-US" altLang="zh-CN" sz="1500"/>
              <a:t> increases as boys get older. To counter this, we need to set clear guidelines with youth on our expectations around how they engage with others online and reinforce the need to be respectful in all online environments. </a:t>
            </a:r>
            <a:endParaRPr lang="zh-CN" altLang="zh-CN" sz="1500"/>
          </a:p>
          <a:p>
            <a:pPr>
              <a:lnSpc>
                <a:spcPct val="110000"/>
              </a:lnSpc>
              <a:buClr>
                <a:srgbClr val="ED9D1B"/>
              </a:buClr>
            </a:pPr>
            <a:endParaRPr kumimoji="1" lang="zh-CN" altLang="en-US" sz="1500"/>
          </a:p>
        </p:txBody>
      </p:sp>
    </p:spTree>
    <p:extLst>
      <p:ext uri="{BB962C8B-B14F-4D97-AF65-F5344CB8AC3E}">
        <p14:creationId xmlns:p14="http://schemas.microsoft.com/office/powerpoint/2010/main" val="1874569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4" name="Rectangle 133">
            <a:extLst>
              <a:ext uri="{FF2B5EF4-FFF2-40B4-BE49-F238E27FC236}">
                <a16:creationId xmlns:a16="http://schemas.microsoft.com/office/drawing/2014/main" id="{48CAE4AE-A9DF-45AF-9A9C-1712BC634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6" name="Group 135">
            <a:extLst>
              <a:ext uri="{FF2B5EF4-FFF2-40B4-BE49-F238E27FC236}">
                <a16:creationId xmlns:a16="http://schemas.microsoft.com/office/drawing/2014/main" id="{6C272060-BC98-4C91-A58F-4DFEC566CF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37" name="Freeform 5">
              <a:extLst>
                <a:ext uri="{FF2B5EF4-FFF2-40B4-BE49-F238E27FC236}">
                  <a16:creationId xmlns:a16="http://schemas.microsoft.com/office/drawing/2014/main" id="{8BA2DCB9-0DC0-4109-B2A2-56896E35E6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 name="Freeform 6">
              <a:extLst>
                <a:ext uri="{FF2B5EF4-FFF2-40B4-BE49-F238E27FC236}">
                  <a16:creationId xmlns:a16="http://schemas.microsoft.com/office/drawing/2014/main" id="{64A33555-1142-4AD7-8084-1A99422A11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 name="Freeform 7">
              <a:extLst>
                <a:ext uri="{FF2B5EF4-FFF2-40B4-BE49-F238E27FC236}">
                  <a16:creationId xmlns:a16="http://schemas.microsoft.com/office/drawing/2014/main" id="{BC6E4081-1A88-453E-8CCF-B97B0CE20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 name="Freeform 8">
              <a:extLst>
                <a:ext uri="{FF2B5EF4-FFF2-40B4-BE49-F238E27FC236}">
                  <a16:creationId xmlns:a16="http://schemas.microsoft.com/office/drawing/2014/main" id="{5B7E0935-6EE8-4C61-AED5-09B9A2A99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 name="Freeform 9">
              <a:extLst>
                <a:ext uri="{FF2B5EF4-FFF2-40B4-BE49-F238E27FC236}">
                  <a16:creationId xmlns:a16="http://schemas.microsoft.com/office/drawing/2014/main" id="{EB962BD6-C878-48FF-A75E-DCC7BDA3C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 name="Freeform 10">
              <a:extLst>
                <a:ext uri="{FF2B5EF4-FFF2-40B4-BE49-F238E27FC236}">
                  <a16:creationId xmlns:a16="http://schemas.microsoft.com/office/drawing/2014/main" id="{CABF3786-BDE1-4FE5-9967-F6B6131A2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 name="Freeform 11">
              <a:extLst>
                <a:ext uri="{FF2B5EF4-FFF2-40B4-BE49-F238E27FC236}">
                  <a16:creationId xmlns:a16="http://schemas.microsoft.com/office/drawing/2014/main" id="{4969707A-C75E-4F7F-A5C2-2991C65475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 name="Freeform 12">
              <a:extLst>
                <a:ext uri="{FF2B5EF4-FFF2-40B4-BE49-F238E27FC236}">
                  <a16:creationId xmlns:a16="http://schemas.microsoft.com/office/drawing/2014/main" id="{0E293989-8389-48CD-85D3-CAEFD5E963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 name="Freeform 13">
              <a:extLst>
                <a:ext uri="{FF2B5EF4-FFF2-40B4-BE49-F238E27FC236}">
                  <a16:creationId xmlns:a16="http://schemas.microsoft.com/office/drawing/2014/main" id="{8DCF1E8B-9247-45E2-8641-90DA9F7D52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 name="Freeform 14">
              <a:extLst>
                <a:ext uri="{FF2B5EF4-FFF2-40B4-BE49-F238E27FC236}">
                  <a16:creationId xmlns:a16="http://schemas.microsoft.com/office/drawing/2014/main" id="{48DF418F-91AD-4E55-AF3B-F28FF45961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 name="Freeform 15">
              <a:extLst>
                <a:ext uri="{FF2B5EF4-FFF2-40B4-BE49-F238E27FC236}">
                  <a16:creationId xmlns:a16="http://schemas.microsoft.com/office/drawing/2014/main" id="{EDBF35BD-D1DA-49B1-AE30-289189DACD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 name="Freeform 16">
              <a:extLst>
                <a:ext uri="{FF2B5EF4-FFF2-40B4-BE49-F238E27FC236}">
                  <a16:creationId xmlns:a16="http://schemas.microsoft.com/office/drawing/2014/main" id="{69198BEC-A3B6-4562-AB0F-3E7760026C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 name="Freeform 17">
              <a:extLst>
                <a:ext uri="{FF2B5EF4-FFF2-40B4-BE49-F238E27FC236}">
                  <a16:creationId xmlns:a16="http://schemas.microsoft.com/office/drawing/2014/main" id="{9AB30D45-77AB-4323-83A2-1A637D07D5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 name="Freeform 18">
              <a:extLst>
                <a:ext uri="{FF2B5EF4-FFF2-40B4-BE49-F238E27FC236}">
                  <a16:creationId xmlns:a16="http://schemas.microsoft.com/office/drawing/2014/main" id="{D1AD137E-7B63-434C-9D0D-5A64BB496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 name="Freeform 19">
              <a:extLst>
                <a:ext uri="{FF2B5EF4-FFF2-40B4-BE49-F238E27FC236}">
                  <a16:creationId xmlns:a16="http://schemas.microsoft.com/office/drawing/2014/main" id="{8B32BE2D-36DC-4BD0-952E-8FE32A70DB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 name="Freeform 20">
              <a:extLst>
                <a:ext uri="{FF2B5EF4-FFF2-40B4-BE49-F238E27FC236}">
                  <a16:creationId xmlns:a16="http://schemas.microsoft.com/office/drawing/2014/main" id="{930295E0-AD01-4DB0-9829-AD91BED608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 name="Freeform 21">
              <a:extLst>
                <a:ext uri="{FF2B5EF4-FFF2-40B4-BE49-F238E27FC236}">
                  <a16:creationId xmlns:a16="http://schemas.microsoft.com/office/drawing/2014/main" id="{29807E74-6BFD-4EA7-B3F3-92C0728A7D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 name="Freeform 22">
              <a:extLst>
                <a:ext uri="{FF2B5EF4-FFF2-40B4-BE49-F238E27FC236}">
                  <a16:creationId xmlns:a16="http://schemas.microsoft.com/office/drawing/2014/main" id="{C9EDBF49-4B87-4B6F-BEE6-DDC4A63CE6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 name="Freeform 23">
              <a:extLst>
                <a:ext uri="{FF2B5EF4-FFF2-40B4-BE49-F238E27FC236}">
                  <a16:creationId xmlns:a16="http://schemas.microsoft.com/office/drawing/2014/main" id="{7738C468-1405-4ED9-8392-F93FA995EE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 name="Freeform 24">
              <a:extLst>
                <a:ext uri="{FF2B5EF4-FFF2-40B4-BE49-F238E27FC236}">
                  <a16:creationId xmlns:a16="http://schemas.microsoft.com/office/drawing/2014/main" id="{F16402CF-F511-450A-8584-8C8A5B7E9D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 name="Freeform 25">
              <a:extLst>
                <a:ext uri="{FF2B5EF4-FFF2-40B4-BE49-F238E27FC236}">
                  <a16:creationId xmlns:a16="http://schemas.microsoft.com/office/drawing/2014/main" id="{85E5B49A-CFC2-4019-9BA6-528095F788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59" name="Rectangle 158">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rgbClr val="DFB899"/>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descr="图片包含 图标&#10;&#10;描述已自动生成">
            <a:extLst>
              <a:ext uri="{FF2B5EF4-FFF2-40B4-BE49-F238E27FC236}">
                <a16:creationId xmlns:a16="http://schemas.microsoft.com/office/drawing/2014/main" id="{51678DE6-8035-4F46-A18C-01FCFB5390CA}"/>
              </a:ext>
            </a:extLst>
          </p:cNvPr>
          <p:cNvPicPr>
            <a:picLocks noChangeAspect="1"/>
          </p:cNvPicPr>
          <p:nvPr/>
        </p:nvPicPr>
        <p:blipFill rotWithShape="1">
          <a:blip r:embed="rId2"/>
          <a:srcRect l="10984" r="12698" b="-1"/>
          <a:stretch/>
        </p:blipFill>
        <p:spPr>
          <a:xfrm>
            <a:off x="972115" y="960214"/>
            <a:ext cx="5641848" cy="4919472"/>
          </a:xfrm>
          <a:prstGeom prst="rect">
            <a:avLst/>
          </a:prstGeom>
          <a:ln w="12700">
            <a:noFill/>
          </a:ln>
        </p:spPr>
      </p:pic>
      <p:sp>
        <p:nvSpPr>
          <p:cNvPr id="3" name="内容占位符 2">
            <a:extLst>
              <a:ext uri="{FF2B5EF4-FFF2-40B4-BE49-F238E27FC236}">
                <a16:creationId xmlns:a16="http://schemas.microsoft.com/office/drawing/2014/main" id="{2799EB25-ABA4-DE43-A4BA-04D42BF59DED}"/>
              </a:ext>
            </a:extLst>
          </p:cNvPr>
          <p:cNvSpPr>
            <a:spLocks noGrp="1"/>
          </p:cNvSpPr>
          <p:nvPr>
            <p:ph idx="1"/>
          </p:nvPr>
        </p:nvSpPr>
        <p:spPr>
          <a:xfrm>
            <a:off x="7293817" y="2338388"/>
            <a:ext cx="4099607" cy="3678237"/>
          </a:xfrm>
        </p:spPr>
        <p:txBody>
          <a:bodyPr>
            <a:normAutofit/>
          </a:bodyPr>
          <a:lstStyle/>
          <a:p>
            <a:pPr>
              <a:buClr>
                <a:srgbClr val="DFB899"/>
              </a:buClr>
            </a:pPr>
            <a:r>
              <a:rPr lang="en-US" altLang="zh-CN" dirty="0"/>
              <a:t>Kids and teens who may be marginalized for poverty, disability, being a member of a visible minority group, and/or identifying as LGBTQ+ are much more likely to be targets of cyberbullying. </a:t>
            </a:r>
            <a:endParaRPr lang="zh-CN" altLang="zh-CN"/>
          </a:p>
          <a:p>
            <a:pPr>
              <a:buClr>
                <a:srgbClr val="DFB899"/>
              </a:buClr>
            </a:pPr>
            <a:endParaRPr kumimoji="1" lang="zh-CN" altLang="en-US"/>
          </a:p>
        </p:txBody>
      </p:sp>
    </p:spTree>
    <p:extLst>
      <p:ext uri="{BB962C8B-B14F-4D97-AF65-F5344CB8AC3E}">
        <p14:creationId xmlns:p14="http://schemas.microsoft.com/office/powerpoint/2010/main" val="3822511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87" name="Group 98">
            <a:extLst>
              <a:ext uri="{FF2B5EF4-FFF2-40B4-BE49-F238E27FC236}">
                <a16:creationId xmlns:a16="http://schemas.microsoft.com/office/drawing/2014/main" id="{9A517D76-CE12-47A5-BD95-9A8F05070B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00" name="Freeform 5">
              <a:extLst>
                <a:ext uri="{FF2B5EF4-FFF2-40B4-BE49-F238E27FC236}">
                  <a16:creationId xmlns:a16="http://schemas.microsoft.com/office/drawing/2014/main" id="{A2F2F994-D93C-4552-B9AD-DA9E8C94B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6">
              <a:extLst>
                <a:ext uri="{FF2B5EF4-FFF2-40B4-BE49-F238E27FC236}">
                  <a16:creationId xmlns:a16="http://schemas.microsoft.com/office/drawing/2014/main" id="{502B8064-B713-4DB8-AC36-3E576B348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2" name="Freeform 7">
              <a:extLst>
                <a:ext uri="{FF2B5EF4-FFF2-40B4-BE49-F238E27FC236}">
                  <a16:creationId xmlns:a16="http://schemas.microsoft.com/office/drawing/2014/main" id="{1D700A84-AE55-4EDE-A656-62806F504E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3" name="Freeform 8">
              <a:extLst>
                <a:ext uri="{FF2B5EF4-FFF2-40B4-BE49-F238E27FC236}">
                  <a16:creationId xmlns:a16="http://schemas.microsoft.com/office/drawing/2014/main" id="{E04FC3D0-B839-4900-B5C8-86C794457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9">
              <a:extLst>
                <a:ext uri="{FF2B5EF4-FFF2-40B4-BE49-F238E27FC236}">
                  <a16:creationId xmlns:a16="http://schemas.microsoft.com/office/drawing/2014/main" id="{731A8D63-72B9-496F-BB43-DDD90FC7E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10">
              <a:extLst>
                <a:ext uri="{FF2B5EF4-FFF2-40B4-BE49-F238E27FC236}">
                  <a16:creationId xmlns:a16="http://schemas.microsoft.com/office/drawing/2014/main" id="{5B167ED7-B36F-4DDE-B273-7A309BD0F7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11">
              <a:extLst>
                <a:ext uri="{FF2B5EF4-FFF2-40B4-BE49-F238E27FC236}">
                  <a16:creationId xmlns:a16="http://schemas.microsoft.com/office/drawing/2014/main" id="{1178D32B-E32A-4691-84EB-5FE693D3B1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12">
              <a:extLst>
                <a:ext uri="{FF2B5EF4-FFF2-40B4-BE49-F238E27FC236}">
                  <a16:creationId xmlns:a16="http://schemas.microsoft.com/office/drawing/2014/main" id="{AB800FF0-63F8-4B30-96F4-E9601D026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8" name="Freeform 13">
              <a:extLst>
                <a:ext uri="{FF2B5EF4-FFF2-40B4-BE49-F238E27FC236}">
                  <a16:creationId xmlns:a16="http://schemas.microsoft.com/office/drawing/2014/main" id="{A4616F81-02F6-4A18-949C-FB6CBA200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9" name="Freeform 14">
              <a:extLst>
                <a:ext uri="{FF2B5EF4-FFF2-40B4-BE49-F238E27FC236}">
                  <a16:creationId xmlns:a16="http://schemas.microsoft.com/office/drawing/2014/main" id="{D31D2123-B363-42F3-8A04-43048C7BAC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10" name="Freeform 15">
              <a:extLst>
                <a:ext uri="{FF2B5EF4-FFF2-40B4-BE49-F238E27FC236}">
                  <a16:creationId xmlns:a16="http://schemas.microsoft.com/office/drawing/2014/main" id="{C60973D3-0B9D-465C-8FD3-266BBA49ED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11" name="Freeform 16">
              <a:extLst>
                <a:ext uri="{FF2B5EF4-FFF2-40B4-BE49-F238E27FC236}">
                  <a16:creationId xmlns:a16="http://schemas.microsoft.com/office/drawing/2014/main" id="{C6655AC3-A1D6-4A0B-861F-F94CB5F0D1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12" name="Freeform 17">
              <a:extLst>
                <a:ext uri="{FF2B5EF4-FFF2-40B4-BE49-F238E27FC236}">
                  <a16:creationId xmlns:a16="http://schemas.microsoft.com/office/drawing/2014/main" id="{E8850C4A-AFA5-499E-8E1C-176A59C88B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3" name="Freeform 18">
              <a:extLst>
                <a:ext uri="{FF2B5EF4-FFF2-40B4-BE49-F238E27FC236}">
                  <a16:creationId xmlns:a16="http://schemas.microsoft.com/office/drawing/2014/main" id="{8C06F8D4-97B5-4836-AD19-2151421B03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4" name="Freeform 19">
              <a:extLst>
                <a:ext uri="{FF2B5EF4-FFF2-40B4-BE49-F238E27FC236}">
                  <a16:creationId xmlns:a16="http://schemas.microsoft.com/office/drawing/2014/main" id="{89A2942D-1C1B-4AFF-9818-DA7B73EA48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5" name="Freeform 20">
              <a:extLst>
                <a:ext uri="{FF2B5EF4-FFF2-40B4-BE49-F238E27FC236}">
                  <a16:creationId xmlns:a16="http://schemas.microsoft.com/office/drawing/2014/main" id="{2B61C5D3-5852-403F-B4BA-A64B933120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6" name="Freeform 21">
              <a:extLst>
                <a:ext uri="{FF2B5EF4-FFF2-40B4-BE49-F238E27FC236}">
                  <a16:creationId xmlns:a16="http://schemas.microsoft.com/office/drawing/2014/main" id="{EF62A1A7-26C1-4804-93CB-A07F356CA3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7" name="Freeform 22">
              <a:extLst>
                <a:ext uri="{FF2B5EF4-FFF2-40B4-BE49-F238E27FC236}">
                  <a16:creationId xmlns:a16="http://schemas.microsoft.com/office/drawing/2014/main" id="{490A1082-3E3A-4C61-9613-910BB024A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18" name="Freeform 23">
              <a:extLst>
                <a:ext uri="{FF2B5EF4-FFF2-40B4-BE49-F238E27FC236}">
                  <a16:creationId xmlns:a16="http://schemas.microsoft.com/office/drawing/2014/main" id="{5F452D69-A1DB-4A06-B933-896AED8619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88" name="Group 119">
            <a:extLst>
              <a:ext uri="{FF2B5EF4-FFF2-40B4-BE49-F238E27FC236}">
                <a16:creationId xmlns:a16="http://schemas.microsoft.com/office/drawing/2014/main" id="{445D6626-A6F2-4475-922C-BE42D3365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21" name="Rectangle 120">
              <a:extLst>
                <a:ext uri="{FF2B5EF4-FFF2-40B4-BE49-F238E27FC236}">
                  <a16:creationId xmlns:a16="http://schemas.microsoft.com/office/drawing/2014/main" id="{0ECFEB13-5D98-43DB-8DFF-78327AE138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2" name="Isosceles Triangle 121">
              <a:extLst>
                <a:ext uri="{FF2B5EF4-FFF2-40B4-BE49-F238E27FC236}">
                  <a16:creationId xmlns:a16="http://schemas.microsoft.com/office/drawing/2014/main" id="{29DA4AFD-8D10-4660-A842-40F4D1434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3" name="Rectangle 122">
              <a:extLst>
                <a:ext uri="{FF2B5EF4-FFF2-40B4-BE49-F238E27FC236}">
                  <a16:creationId xmlns:a16="http://schemas.microsoft.com/office/drawing/2014/main" id="{F2DBAFF0-48F5-43BB-87C6-CE56A16B6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89" name="Rectangle 124">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3061" cy="68692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0" name="Group 126">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66"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7"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8"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9"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0"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1"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2"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3"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5"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77"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78"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2"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3"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4"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标题 1">
            <a:extLst>
              <a:ext uri="{FF2B5EF4-FFF2-40B4-BE49-F238E27FC236}">
                <a16:creationId xmlns:a16="http://schemas.microsoft.com/office/drawing/2014/main" id="{EB27A5DA-47B1-6B43-961A-346602D6E715}"/>
              </a:ext>
            </a:extLst>
          </p:cNvPr>
          <p:cNvSpPr>
            <a:spLocks noGrp="1"/>
          </p:cNvSpPr>
          <p:nvPr>
            <p:ph type="title"/>
          </p:nvPr>
        </p:nvSpPr>
        <p:spPr>
          <a:xfrm>
            <a:off x="1273158" y="5783914"/>
            <a:ext cx="9435152" cy="789673"/>
          </a:xfrm>
        </p:spPr>
        <p:txBody>
          <a:bodyPr vert="horz" lIns="228600" tIns="228600" rIns="228600" bIns="0" rtlCol="0" anchor="ctr">
            <a:noAutofit/>
          </a:bodyPr>
          <a:lstStyle/>
          <a:p>
            <a:pPr>
              <a:lnSpc>
                <a:spcPct val="80000"/>
              </a:lnSpc>
            </a:pPr>
            <a:r>
              <a:rPr lang="en-US" altLang="zh-CN" dirty="0">
                <a:solidFill>
                  <a:schemeClr val="bg1"/>
                </a:solidFill>
              </a:rPr>
              <a:t>Stand up to cyberbullying</a:t>
            </a:r>
            <a:br>
              <a:rPr lang="en-US" altLang="zh-CN" dirty="0">
                <a:solidFill>
                  <a:schemeClr val="bg1"/>
                </a:solidFill>
              </a:rPr>
            </a:br>
            <a:br>
              <a:rPr lang="en-US" altLang="zh-CN" dirty="0">
                <a:solidFill>
                  <a:schemeClr val="bg1"/>
                </a:solidFill>
              </a:rPr>
            </a:br>
            <a:endParaRPr kumimoji="1" lang="en-US" altLang="zh-CN" dirty="0">
              <a:solidFill>
                <a:schemeClr val="bg1"/>
              </a:solidFill>
            </a:endParaRPr>
          </a:p>
        </p:txBody>
      </p:sp>
      <p:sp>
        <p:nvSpPr>
          <p:cNvPr id="186" name="Freeform: Shape 185">
            <a:extLst>
              <a:ext uri="{FF2B5EF4-FFF2-40B4-BE49-F238E27FC236}">
                <a16:creationId xmlns:a16="http://schemas.microsoft.com/office/drawing/2014/main" id="{A7795DFA-888F-47E2-B44E-DE1D3B3E4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058957"/>
          </a:xfrm>
          <a:custGeom>
            <a:avLst/>
            <a:gdLst>
              <a:gd name="connsiteX0" fmla="*/ 0 w 12192000"/>
              <a:gd name="connsiteY0" fmla="*/ 0 h 5058957"/>
              <a:gd name="connsiteX1" fmla="*/ 12192000 w 12192000"/>
              <a:gd name="connsiteY1" fmla="*/ 0 h 5058957"/>
              <a:gd name="connsiteX2" fmla="*/ 12192000 w 12192000"/>
              <a:gd name="connsiteY2" fmla="*/ 259692 h 5058957"/>
              <a:gd name="connsiteX3" fmla="*/ 12192000 w 12192000"/>
              <a:gd name="connsiteY3" fmla="*/ 3542069 h 5058957"/>
              <a:gd name="connsiteX4" fmla="*/ 12192000 w 12192000"/>
              <a:gd name="connsiteY4" fmla="*/ 3734194 h 5058957"/>
              <a:gd name="connsiteX5" fmla="*/ 12192000 w 12192000"/>
              <a:gd name="connsiteY5" fmla="*/ 4710012 h 5058957"/>
              <a:gd name="connsiteX6" fmla="*/ 12113803 w 12192000"/>
              <a:gd name="connsiteY6" fmla="*/ 4718295 h 5058957"/>
              <a:gd name="connsiteX7" fmla="*/ 6753597 w 12192000"/>
              <a:gd name="connsiteY7" fmla="*/ 5041852 h 5058957"/>
              <a:gd name="connsiteX8" fmla="*/ 400746 w 12192000"/>
              <a:gd name="connsiteY8" fmla="*/ 4870509 h 5058957"/>
              <a:gd name="connsiteX9" fmla="*/ 0 w 12192000"/>
              <a:gd name="connsiteY9" fmla="*/ 4833533 h 5058957"/>
              <a:gd name="connsiteX10" fmla="*/ 0 w 12192000"/>
              <a:gd name="connsiteY10" fmla="*/ 3734194 h 5058957"/>
              <a:gd name="connsiteX11" fmla="*/ 0 w 12192000"/>
              <a:gd name="connsiteY11" fmla="*/ 3542069 h 5058957"/>
              <a:gd name="connsiteX12" fmla="*/ 0 w 12192000"/>
              <a:gd name="connsiteY12" fmla="*/ 259692 h 5058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5058957">
                <a:moveTo>
                  <a:pt x="0" y="0"/>
                </a:moveTo>
                <a:lnTo>
                  <a:pt x="12192000" y="0"/>
                </a:lnTo>
                <a:lnTo>
                  <a:pt x="12192000" y="259692"/>
                </a:lnTo>
                <a:lnTo>
                  <a:pt x="12192000" y="3542069"/>
                </a:lnTo>
                <a:lnTo>
                  <a:pt x="12192000" y="3734194"/>
                </a:lnTo>
                <a:lnTo>
                  <a:pt x="12192000" y="4710012"/>
                </a:lnTo>
                <a:lnTo>
                  <a:pt x="12113803" y="4718295"/>
                </a:lnTo>
                <a:cubicBezTo>
                  <a:pt x="10139508" y="4916244"/>
                  <a:pt x="8237152" y="5009247"/>
                  <a:pt x="6753597" y="5041852"/>
                </a:cubicBezTo>
                <a:cubicBezTo>
                  <a:pt x="4940362" y="5081701"/>
                  <a:pt x="2657278" y="5062371"/>
                  <a:pt x="400746" y="4870509"/>
                </a:cubicBezTo>
                <a:lnTo>
                  <a:pt x="0" y="4833533"/>
                </a:lnTo>
                <a:lnTo>
                  <a:pt x="0" y="3734194"/>
                </a:lnTo>
                <a:lnTo>
                  <a:pt x="0" y="3542069"/>
                </a:lnTo>
                <a:lnTo>
                  <a:pt x="0" y="259692"/>
                </a:lnTo>
                <a:close/>
              </a:path>
            </a:pathLst>
          </a:custGeom>
          <a:solidFill>
            <a:schemeClr val="bg1"/>
          </a:solidFill>
          <a:ln w="44450">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pic>
        <p:nvPicPr>
          <p:cNvPr id="4" name="图片 3" descr="文本&#10;&#10;描述已自动生成">
            <a:extLst>
              <a:ext uri="{FF2B5EF4-FFF2-40B4-BE49-F238E27FC236}">
                <a16:creationId xmlns:a16="http://schemas.microsoft.com/office/drawing/2014/main" id="{5011E5F0-F3B3-594E-91DE-1D29CCC2AC24}"/>
              </a:ext>
            </a:extLst>
          </p:cNvPr>
          <p:cNvPicPr>
            <a:picLocks noChangeAspect="1"/>
          </p:cNvPicPr>
          <p:nvPr/>
        </p:nvPicPr>
        <p:blipFill rotWithShape="1">
          <a:blip r:embed="rId2"/>
          <a:srcRect t="20784" r="-1" b="4578"/>
          <a:stretch/>
        </p:blipFill>
        <p:spPr>
          <a:xfrm>
            <a:off x="1075414" y="612574"/>
            <a:ext cx="4432002" cy="3864547"/>
          </a:xfrm>
          <a:prstGeom prst="rect">
            <a:avLst/>
          </a:prstGeom>
        </p:spPr>
      </p:pic>
      <p:pic>
        <p:nvPicPr>
          <p:cNvPr id="9" name="图片 8" descr="小孩在微笑&#10;&#10;中度可信度描述已自动生成">
            <a:extLst>
              <a:ext uri="{FF2B5EF4-FFF2-40B4-BE49-F238E27FC236}">
                <a16:creationId xmlns:a16="http://schemas.microsoft.com/office/drawing/2014/main" id="{63617BFB-D167-2640-9D90-D3FC52B91015}"/>
              </a:ext>
            </a:extLst>
          </p:cNvPr>
          <p:cNvPicPr>
            <a:picLocks noChangeAspect="1"/>
          </p:cNvPicPr>
          <p:nvPr/>
        </p:nvPicPr>
        <p:blipFill>
          <a:blip r:embed="rId3"/>
          <a:stretch>
            <a:fillRect/>
          </a:stretch>
        </p:blipFill>
        <p:spPr>
          <a:xfrm>
            <a:off x="6256867" y="763202"/>
            <a:ext cx="5300660" cy="3592022"/>
          </a:xfrm>
          <a:prstGeom prst="rect">
            <a:avLst/>
          </a:prstGeom>
        </p:spPr>
      </p:pic>
    </p:spTree>
    <p:extLst>
      <p:ext uri="{BB962C8B-B14F-4D97-AF65-F5344CB8AC3E}">
        <p14:creationId xmlns:p14="http://schemas.microsoft.com/office/powerpoint/2010/main" val="1209451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4" name="Rectangle 133">
            <a:extLst>
              <a:ext uri="{FF2B5EF4-FFF2-40B4-BE49-F238E27FC236}">
                <a16:creationId xmlns:a16="http://schemas.microsoft.com/office/drawing/2014/main" id="{828D1E49-2A21-4A83-A0E0-FB1597B4B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6" name="Group 135">
            <a:extLst>
              <a:ext uri="{FF2B5EF4-FFF2-40B4-BE49-F238E27FC236}">
                <a16:creationId xmlns:a16="http://schemas.microsoft.com/office/drawing/2014/main" id="{088B852E-5494-418B-A833-75CF016A9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37" name="Freeform 5">
              <a:extLst>
                <a:ext uri="{FF2B5EF4-FFF2-40B4-BE49-F238E27FC236}">
                  <a16:creationId xmlns:a16="http://schemas.microsoft.com/office/drawing/2014/main" id="{DF31E3C1-1A46-4329-9F80-B576692FEE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 name="Freeform 6">
              <a:extLst>
                <a:ext uri="{FF2B5EF4-FFF2-40B4-BE49-F238E27FC236}">
                  <a16:creationId xmlns:a16="http://schemas.microsoft.com/office/drawing/2014/main" id="{294B4592-99CA-47B1-816F-CE2D44F65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 name="Freeform 7">
              <a:extLst>
                <a:ext uri="{FF2B5EF4-FFF2-40B4-BE49-F238E27FC236}">
                  <a16:creationId xmlns:a16="http://schemas.microsoft.com/office/drawing/2014/main" id="{BF690E4C-72F8-4AC5-AF99-562763CC67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 name="Freeform 8">
              <a:extLst>
                <a:ext uri="{FF2B5EF4-FFF2-40B4-BE49-F238E27FC236}">
                  <a16:creationId xmlns:a16="http://schemas.microsoft.com/office/drawing/2014/main" id="{F834CDD4-CAB8-4ACC-9AAC-5399C743DE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 name="Freeform 9">
              <a:extLst>
                <a:ext uri="{FF2B5EF4-FFF2-40B4-BE49-F238E27FC236}">
                  <a16:creationId xmlns:a16="http://schemas.microsoft.com/office/drawing/2014/main" id="{1AEB045A-6821-475B-A28E-047437ABEF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 name="Freeform 10">
              <a:extLst>
                <a:ext uri="{FF2B5EF4-FFF2-40B4-BE49-F238E27FC236}">
                  <a16:creationId xmlns:a16="http://schemas.microsoft.com/office/drawing/2014/main" id="{D9B790C0-3D34-4626-BAFB-6EB473F40C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 name="Freeform 11">
              <a:extLst>
                <a:ext uri="{FF2B5EF4-FFF2-40B4-BE49-F238E27FC236}">
                  <a16:creationId xmlns:a16="http://schemas.microsoft.com/office/drawing/2014/main" id="{EDA4D87F-91A4-4628-9A6E-F01820A7EE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 name="Freeform 12">
              <a:extLst>
                <a:ext uri="{FF2B5EF4-FFF2-40B4-BE49-F238E27FC236}">
                  <a16:creationId xmlns:a16="http://schemas.microsoft.com/office/drawing/2014/main" id="{045DAB88-124C-459C-A889-DAE9C9BE28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 name="Freeform 13">
              <a:extLst>
                <a:ext uri="{FF2B5EF4-FFF2-40B4-BE49-F238E27FC236}">
                  <a16:creationId xmlns:a16="http://schemas.microsoft.com/office/drawing/2014/main" id="{85D44010-1DAA-4CAC-B83F-7E3E8C455D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 name="Freeform 14">
              <a:extLst>
                <a:ext uri="{FF2B5EF4-FFF2-40B4-BE49-F238E27FC236}">
                  <a16:creationId xmlns:a16="http://schemas.microsoft.com/office/drawing/2014/main" id="{E8C01D66-5C93-4A2E-AA74-DE97574EA4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 name="Freeform 15">
              <a:extLst>
                <a:ext uri="{FF2B5EF4-FFF2-40B4-BE49-F238E27FC236}">
                  <a16:creationId xmlns:a16="http://schemas.microsoft.com/office/drawing/2014/main" id="{E2E1A6E1-6C4A-47D3-81E2-9F8624F1BB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 name="Freeform 16">
              <a:extLst>
                <a:ext uri="{FF2B5EF4-FFF2-40B4-BE49-F238E27FC236}">
                  <a16:creationId xmlns:a16="http://schemas.microsoft.com/office/drawing/2014/main" id="{3E849CB5-4526-49DC-B77B-A20FDB7FFD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 name="Freeform 17">
              <a:extLst>
                <a:ext uri="{FF2B5EF4-FFF2-40B4-BE49-F238E27FC236}">
                  <a16:creationId xmlns:a16="http://schemas.microsoft.com/office/drawing/2014/main" id="{5A18C8A4-FB2A-44C1-93D3-26C6DDFE0C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 name="Freeform 18">
              <a:extLst>
                <a:ext uri="{FF2B5EF4-FFF2-40B4-BE49-F238E27FC236}">
                  <a16:creationId xmlns:a16="http://schemas.microsoft.com/office/drawing/2014/main" id="{85D014FD-8C5A-4071-B19E-4910AAB618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 name="Freeform 19">
              <a:extLst>
                <a:ext uri="{FF2B5EF4-FFF2-40B4-BE49-F238E27FC236}">
                  <a16:creationId xmlns:a16="http://schemas.microsoft.com/office/drawing/2014/main" id="{A37D7262-3596-4026-9AD4-E94332E526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 name="Freeform 20">
              <a:extLst>
                <a:ext uri="{FF2B5EF4-FFF2-40B4-BE49-F238E27FC236}">
                  <a16:creationId xmlns:a16="http://schemas.microsoft.com/office/drawing/2014/main" id="{187E37E0-AAC3-4B33-AF36-334ACCBD33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 name="Freeform 21">
              <a:extLst>
                <a:ext uri="{FF2B5EF4-FFF2-40B4-BE49-F238E27FC236}">
                  <a16:creationId xmlns:a16="http://schemas.microsoft.com/office/drawing/2014/main" id="{409758BB-8A0E-4BEB-BC0C-F410AD98CD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 name="Freeform 22">
              <a:extLst>
                <a:ext uri="{FF2B5EF4-FFF2-40B4-BE49-F238E27FC236}">
                  <a16:creationId xmlns:a16="http://schemas.microsoft.com/office/drawing/2014/main" id="{97C4EFE2-9D25-4978-BD9A-873B492702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 name="Freeform 23">
              <a:extLst>
                <a:ext uri="{FF2B5EF4-FFF2-40B4-BE49-F238E27FC236}">
                  <a16:creationId xmlns:a16="http://schemas.microsoft.com/office/drawing/2014/main" id="{9CCAF82A-A0E0-4B55-A97B-EFFAE79AF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 name="Freeform 24">
              <a:extLst>
                <a:ext uri="{FF2B5EF4-FFF2-40B4-BE49-F238E27FC236}">
                  <a16:creationId xmlns:a16="http://schemas.microsoft.com/office/drawing/2014/main" id="{4F800DD8-3954-4F73-8807-16F1CFAC1E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 name="Freeform 25">
              <a:extLst>
                <a:ext uri="{FF2B5EF4-FFF2-40B4-BE49-F238E27FC236}">
                  <a16:creationId xmlns:a16="http://schemas.microsoft.com/office/drawing/2014/main" id="{84E1C91A-4B06-4852-918C-6380FA986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59" name="Rectangle 158">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030" y="2250281"/>
            <a:ext cx="4959318" cy="3678237"/>
          </a:xfrm>
          <a:prstGeom prst="rect">
            <a:avLst/>
          </a:prstGeom>
          <a:solidFill>
            <a:schemeClr val="bg1"/>
          </a:solidFill>
          <a:ln w="19050">
            <a:solidFill>
              <a:srgbClr val="F7B873"/>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图片 3" descr="穿着蓝色衣服的人在沙滩上&#10;&#10;描述已自动生成">
            <a:extLst>
              <a:ext uri="{FF2B5EF4-FFF2-40B4-BE49-F238E27FC236}">
                <a16:creationId xmlns:a16="http://schemas.microsoft.com/office/drawing/2014/main" id="{F0438A8C-B69A-E041-AB39-09444CCE757B}"/>
              </a:ext>
            </a:extLst>
          </p:cNvPr>
          <p:cNvPicPr>
            <a:picLocks noChangeAspect="1"/>
          </p:cNvPicPr>
          <p:nvPr/>
        </p:nvPicPr>
        <p:blipFill rotWithShape="1">
          <a:blip r:embed="rId2"/>
          <a:srcRect r="8066" b="3"/>
          <a:stretch/>
        </p:blipFill>
        <p:spPr>
          <a:xfrm>
            <a:off x="1103257" y="2416047"/>
            <a:ext cx="4626864" cy="3346704"/>
          </a:xfrm>
          <a:prstGeom prst="rect">
            <a:avLst/>
          </a:prstGeom>
          <a:ln w="12700">
            <a:noFill/>
          </a:ln>
        </p:spPr>
      </p:pic>
      <p:sp>
        <p:nvSpPr>
          <p:cNvPr id="3" name="内容占位符 2">
            <a:extLst>
              <a:ext uri="{FF2B5EF4-FFF2-40B4-BE49-F238E27FC236}">
                <a16:creationId xmlns:a16="http://schemas.microsoft.com/office/drawing/2014/main" id="{2799EB25-ABA4-DE43-A4BA-04D42BF59DED}"/>
              </a:ext>
            </a:extLst>
          </p:cNvPr>
          <p:cNvSpPr>
            <a:spLocks noGrp="1"/>
          </p:cNvSpPr>
          <p:nvPr>
            <p:ph idx="1"/>
          </p:nvPr>
        </p:nvSpPr>
        <p:spPr>
          <a:xfrm>
            <a:off x="6380703" y="2228850"/>
            <a:ext cx="5028928" cy="3699669"/>
          </a:xfrm>
        </p:spPr>
        <p:txBody>
          <a:bodyPr>
            <a:normAutofit/>
          </a:bodyPr>
          <a:lstStyle/>
          <a:p>
            <a:pPr lvl="0">
              <a:lnSpc>
                <a:spcPct val="110000"/>
              </a:lnSpc>
              <a:buClr>
                <a:srgbClr val="F7B873"/>
              </a:buClr>
            </a:pPr>
            <a:r>
              <a:rPr lang="en-US" altLang="zh-CN" sz="1700" b="1"/>
              <a:t>Comforting the person being targeted privately:</a:t>
            </a:r>
            <a:r>
              <a:rPr lang="en-US" altLang="zh-CN" sz="1700"/>
              <a:t> One of the worst things about being bullied is feeling that nobody cares about what’s happening. Letting someone know you care can be a big help and won’t make things worse. </a:t>
            </a:r>
            <a:endParaRPr lang="zh-CN" altLang="zh-CN" sz="1700"/>
          </a:p>
          <a:p>
            <a:pPr lvl="0">
              <a:lnSpc>
                <a:spcPct val="110000"/>
              </a:lnSpc>
              <a:buClr>
                <a:srgbClr val="F7B873"/>
              </a:buClr>
            </a:pPr>
            <a:r>
              <a:rPr lang="en-US" altLang="zh-CN" sz="1700" b="1"/>
              <a:t>Helping the person being targeted report what’s happening or talk about it with their parents or friends.</a:t>
            </a:r>
            <a:r>
              <a:rPr lang="en-US" altLang="zh-CN" sz="1700"/>
              <a:t> Kids say that helping them talk to parents or friends or report what’s happening is one of the best things witnesses can do. </a:t>
            </a:r>
            <a:endParaRPr lang="zh-CN" altLang="zh-CN" sz="1700"/>
          </a:p>
          <a:p>
            <a:pPr>
              <a:lnSpc>
                <a:spcPct val="110000"/>
              </a:lnSpc>
              <a:buClr>
                <a:srgbClr val="F7B873"/>
              </a:buClr>
            </a:pPr>
            <a:endParaRPr kumimoji="1" lang="zh-CN" altLang="en-US" sz="1700"/>
          </a:p>
        </p:txBody>
      </p:sp>
    </p:spTree>
    <p:extLst>
      <p:ext uri="{BB962C8B-B14F-4D97-AF65-F5344CB8AC3E}">
        <p14:creationId xmlns:p14="http://schemas.microsoft.com/office/powerpoint/2010/main" val="2126762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4" name="Group 63">
            <a:extLst>
              <a:ext uri="{FF2B5EF4-FFF2-40B4-BE49-F238E27FC236}">
                <a16:creationId xmlns:a16="http://schemas.microsoft.com/office/drawing/2014/main" id="{84DB7353-7D7A-431B-A5B6-A3845E6F2B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65" name="Freeform 5">
              <a:extLst>
                <a:ext uri="{FF2B5EF4-FFF2-40B4-BE49-F238E27FC236}">
                  <a16:creationId xmlns:a16="http://schemas.microsoft.com/office/drawing/2014/main" id="{9E8D15D6-6183-4BE1-A315-C7EC9C1A5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6" name="Freeform 6">
              <a:extLst>
                <a:ext uri="{FF2B5EF4-FFF2-40B4-BE49-F238E27FC236}">
                  <a16:creationId xmlns:a16="http://schemas.microsoft.com/office/drawing/2014/main" id="{82A253FA-4E60-4B4D-94B0-93ECFCF30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7" name="Freeform 7">
              <a:extLst>
                <a:ext uri="{FF2B5EF4-FFF2-40B4-BE49-F238E27FC236}">
                  <a16:creationId xmlns:a16="http://schemas.microsoft.com/office/drawing/2014/main" id="{E1B39AD1-11BD-457B-822C-A873607F4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8" name="Freeform 8">
              <a:extLst>
                <a:ext uri="{FF2B5EF4-FFF2-40B4-BE49-F238E27FC236}">
                  <a16:creationId xmlns:a16="http://schemas.microsoft.com/office/drawing/2014/main" id="{CC286005-78D5-4BE4-AA8B-75CDC07E78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9" name="Freeform 9">
              <a:extLst>
                <a:ext uri="{FF2B5EF4-FFF2-40B4-BE49-F238E27FC236}">
                  <a16:creationId xmlns:a16="http://schemas.microsoft.com/office/drawing/2014/main" id="{09E4A22D-7E83-4F24-97FE-931A93CAC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0" name="Freeform 10">
              <a:extLst>
                <a:ext uri="{FF2B5EF4-FFF2-40B4-BE49-F238E27FC236}">
                  <a16:creationId xmlns:a16="http://schemas.microsoft.com/office/drawing/2014/main" id="{4351E96B-8DD4-4D5E-A9F0-C47F5F3378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 name="Freeform 11">
              <a:extLst>
                <a:ext uri="{FF2B5EF4-FFF2-40B4-BE49-F238E27FC236}">
                  <a16:creationId xmlns:a16="http://schemas.microsoft.com/office/drawing/2014/main" id="{BFF78610-2475-4756-9EC8-5DA7D8902D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2" name="Freeform 12">
              <a:extLst>
                <a:ext uri="{FF2B5EF4-FFF2-40B4-BE49-F238E27FC236}">
                  <a16:creationId xmlns:a16="http://schemas.microsoft.com/office/drawing/2014/main" id="{C7ACAE44-681D-4CBC-B2AB-E5131DF5A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3" name="Freeform 13">
              <a:extLst>
                <a:ext uri="{FF2B5EF4-FFF2-40B4-BE49-F238E27FC236}">
                  <a16:creationId xmlns:a16="http://schemas.microsoft.com/office/drawing/2014/main" id="{CA22E4A0-73AA-4722-9C16-F3AF9A33E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4" name="Freeform 14">
              <a:extLst>
                <a:ext uri="{FF2B5EF4-FFF2-40B4-BE49-F238E27FC236}">
                  <a16:creationId xmlns:a16="http://schemas.microsoft.com/office/drawing/2014/main" id="{BB36E626-EBEB-41C0-B224-8DB049DB4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5" name="Freeform 15">
              <a:extLst>
                <a:ext uri="{FF2B5EF4-FFF2-40B4-BE49-F238E27FC236}">
                  <a16:creationId xmlns:a16="http://schemas.microsoft.com/office/drawing/2014/main" id="{D603DEC5-BED4-4DB6-A253-F61CC3674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6" name="Freeform 16">
              <a:extLst>
                <a:ext uri="{FF2B5EF4-FFF2-40B4-BE49-F238E27FC236}">
                  <a16:creationId xmlns:a16="http://schemas.microsoft.com/office/drawing/2014/main" id="{86AE9DE6-CA9A-479B-A0FB-0E1BAC7A6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7" name="Freeform 17">
              <a:extLst>
                <a:ext uri="{FF2B5EF4-FFF2-40B4-BE49-F238E27FC236}">
                  <a16:creationId xmlns:a16="http://schemas.microsoft.com/office/drawing/2014/main" id="{16CB8DC8-E75F-4574-A290-AAB7031BE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18">
              <a:extLst>
                <a:ext uri="{FF2B5EF4-FFF2-40B4-BE49-F238E27FC236}">
                  <a16:creationId xmlns:a16="http://schemas.microsoft.com/office/drawing/2014/main" id="{1CA657E1-3A52-4C23-AA47-EBB2D5C41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19">
              <a:extLst>
                <a:ext uri="{FF2B5EF4-FFF2-40B4-BE49-F238E27FC236}">
                  <a16:creationId xmlns:a16="http://schemas.microsoft.com/office/drawing/2014/main" id="{ED4F701B-2A93-464F-A673-54EED5C4C4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20">
              <a:extLst>
                <a:ext uri="{FF2B5EF4-FFF2-40B4-BE49-F238E27FC236}">
                  <a16:creationId xmlns:a16="http://schemas.microsoft.com/office/drawing/2014/main" id="{9977C34F-F6C9-4749-B201-7B928802D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21">
              <a:extLst>
                <a:ext uri="{FF2B5EF4-FFF2-40B4-BE49-F238E27FC236}">
                  <a16:creationId xmlns:a16="http://schemas.microsoft.com/office/drawing/2014/main" id="{3A913E6B-DBE9-4291-A34C-36069ECB8E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22">
              <a:extLst>
                <a:ext uri="{FF2B5EF4-FFF2-40B4-BE49-F238E27FC236}">
                  <a16:creationId xmlns:a16="http://schemas.microsoft.com/office/drawing/2014/main" id="{7D415C04-AB5C-4B76-9E49-EEBAEE64D0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23">
              <a:extLst>
                <a:ext uri="{FF2B5EF4-FFF2-40B4-BE49-F238E27FC236}">
                  <a16:creationId xmlns:a16="http://schemas.microsoft.com/office/drawing/2014/main" id="{151FDC11-E872-4EAE-A597-822F9FE17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85" name="Group 84">
            <a:extLst>
              <a:ext uri="{FF2B5EF4-FFF2-40B4-BE49-F238E27FC236}">
                <a16:creationId xmlns:a16="http://schemas.microsoft.com/office/drawing/2014/main" id="{1B24766B-81CA-44C7-BF11-77A12BA424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86" name="Rectangle 85">
              <a:extLst>
                <a:ext uri="{FF2B5EF4-FFF2-40B4-BE49-F238E27FC236}">
                  <a16:creationId xmlns:a16="http://schemas.microsoft.com/office/drawing/2014/main" id="{1A2F9962-DEB8-461C-8B4C-C0ED0D8A7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 name="Isosceles Triangle 86">
              <a:extLst>
                <a:ext uri="{FF2B5EF4-FFF2-40B4-BE49-F238E27FC236}">
                  <a16:creationId xmlns:a16="http://schemas.microsoft.com/office/drawing/2014/main" id="{C0672E08-EB09-4B8E-8522-24BBC2CFFD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 name="Rectangle 87">
              <a:extLst>
                <a:ext uri="{FF2B5EF4-FFF2-40B4-BE49-F238E27FC236}">
                  <a16:creationId xmlns:a16="http://schemas.microsoft.com/office/drawing/2014/main" id="{3447AB64-F3EC-4A1F-BFD4-F0F9DB3DAD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90" name="Rectangle 89">
            <a:extLst>
              <a:ext uri="{FF2B5EF4-FFF2-40B4-BE49-F238E27FC236}">
                <a16:creationId xmlns:a16="http://schemas.microsoft.com/office/drawing/2014/main" id="{6BDBA639-2A71-4A60-A71A-FF1836F546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2" name="Group 91">
            <a:extLst>
              <a:ext uri="{FF2B5EF4-FFF2-40B4-BE49-F238E27FC236}">
                <a16:creationId xmlns:a16="http://schemas.microsoft.com/office/drawing/2014/main" id="{5E208A8B-5EBD-4532-BE72-26414FA7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93" name="Freeform 5">
              <a:extLst>
                <a:ext uri="{FF2B5EF4-FFF2-40B4-BE49-F238E27FC236}">
                  <a16:creationId xmlns:a16="http://schemas.microsoft.com/office/drawing/2014/main" id="{15D09196-B338-4AB5-A71B-CFD5FFCA62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3" name="Freeform 6">
              <a:extLst>
                <a:ext uri="{FF2B5EF4-FFF2-40B4-BE49-F238E27FC236}">
                  <a16:creationId xmlns:a16="http://schemas.microsoft.com/office/drawing/2014/main" id="{F50B4463-128A-4677-A285-C017E6C543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7">
              <a:extLst>
                <a:ext uri="{FF2B5EF4-FFF2-40B4-BE49-F238E27FC236}">
                  <a16:creationId xmlns:a16="http://schemas.microsoft.com/office/drawing/2014/main" id="{1D9B95CD-F023-4DFA-9678-1E02713F7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8">
              <a:extLst>
                <a:ext uri="{FF2B5EF4-FFF2-40B4-BE49-F238E27FC236}">
                  <a16:creationId xmlns:a16="http://schemas.microsoft.com/office/drawing/2014/main" id="{1DDF47A8-BE7B-43F3-A500-F5A4656D83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9">
              <a:extLst>
                <a:ext uri="{FF2B5EF4-FFF2-40B4-BE49-F238E27FC236}">
                  <a16:creationId xmlns:a16="http://schemas.microsoft.com/office/drawing/2014/main" id="{2DD394DE-76FB-42F8-85F2-FD436F423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0">
              <a:extLst>
                <a:ext uri="{FF2B5EF4-FFF2-40B4-BE49-F238E27FC236}">
                  <a16:creationId xmlns:a16="http://schemas.microsoft.com/office/drawing/2014/main" id="{B95F2EFB-87E6-4400-AAF3-7EB8B4F15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11">
              <a:extLst>
                <a:ext uri="{FF2B5EF4-FFF2-40B4-BE49-F238E27FC236}">
                  <a16:creationId xmlns:a16="http://schemas.microsoft.com/office/drawing/2014/main" id="{1D463476-2BC7-418C-9D6F-51444B11A7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12">
              <a:extLst>
                <a:ext uri="{FF2B5EF4-FFF2-40B4-BE49-F238E27FC236}">
                  <a16:creationId xmlns:a16="http://schemas.microsoft.com/office/drawing/2014/main" id="{24011122-2495-478A-81BF-ABBDEA1DA8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13">
              <a:extLst>
                <a:ext uri="{FF2B5EF4-FFF2-40B4-BE49-F238E27FC236}">
                  <a16:creationId xmlns:a16="http://schemas.microsoft.com/office/drawing/2014/main" id="{C79E87C5-E5B3-476B-B539-FC9CF4A33B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2" name="Freeform 14">
              <a:extLst>
                <a:ext uri="{FF2B5EF4-FFF2-40B4-BE49-F238E27FC236}">
                  <a16:creationId xmlns:a16="http://schemas.microsoft.com/office/drawing/2014/main" id="{956029CA-2B38-434D-9044-5FF3A1ECD1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3" name="Freeform 15">
              <a:extLst>
                <a:ext uri="{FF2B5EF4-FFF2-40B4-BE49-F238E27FC236}">
                  <a16:creationId xmlns:a16="http://schemas.microsoft.com/office/drawing/2014/main" id="{9514CFB6-E8DB-43DC-B1CD-9CC2D4B276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4" name="Freeform 16">
              <a:extLst>
                <a:ext uri="{FF2B5EF4-FFF2-40B4-BE49-F238E27FC236}">
                  <a16:creationId xmlns:a16="http://schemas.microsoft.com/office/drawing/2014/main" id="{BD8C1FC8-E550-45BE-9F30-822BAB3781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5" name="Freeform 17">
              <a:extLst>
                <a:ext uri="{FF2B5EF4-FFF2-40B4-BE49-F238E27FC236}">
                  <a16:creationId xmlns:a16="http://schemas.microsoft.com/office/drawing/2014/main" id="{D1646B5D-A7B7-41EC-9591-0E0C0F4F94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18">
              <a:extLst>
                <a:ext uri="{FF2B5EF4-FFF2-40B4-BE49-F238E27FC236}">
                  <a16:creationId xmlns:a16="http://schemas.microsoft.com/office/drawing/2014/main" id="{E2118E93-481E-4843-987E-378187AA37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19">
              <a:extLst>
                <a:ext uri="{FF2B5EF4-FFF2-40B4-BE49-F238E27FC236}">
                  <a16:creationId xmlns:a16="http://schemas.microsoft.com/office/drawing/2014/main" id="{77038464-F4E2-47EC-A87F-18469191E3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8" name="Freeform 20">
              <a:extLst>
                <a:ext uri="{FF2B5EF4-FFF2-40B4-BE49-F238E27FC236}">
                  <a16:creationId xmlns:a16="http://schemas.microsoft.com/office/drawing/2014/main" id="{FB3BBEB1-E146-408F-95B7-EE2F269DE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9" name="Freeform 21">
              <a:extLst>
                <a:ext uri="{FF2B5EF4-FFF2-40B4-BE49-F238E27FC236}">
                  <a16:creationId xmlns:a16="http://schemas.microsoft.com/office/drawing/2014/main" id="{C765B285-56EC-47FC-B116-274EBBD61A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0" name="Freeform 22">
              <a:extLst>
                <a:ext uri="{FF2B5EF4-FFF2-40B4-BE49-F238E27FC236}">
                  <a16:creationId xmlns:a16="http://schemas.microsoft.com/office/drawing/2014/main" id="{CB4A6191-6913-42EA-905E-8A174AE2C9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11" name="Freeform 23">
              <a:extLst>
                <a:ext uri="{FF2B5EF4-FFF2-40B4-BE49-F238E27FC236}">
                  <a16:creationId xmlns:a16="http://schemas.microsoft.com/office/drawing/2014/main" id="{8ADEEF92-F481-475A-845C-5E940F0D55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113" name="Freeform: Shape 112">
            <a:extLst>
              <a:ext uri="{FF2B5EF4-FFF2-40B4-BE49-F238E27FC236}">
                <a16:creationId xmlns:a16="http://schemas.microsoft.com/office/drawing/2014/main" id="{D9C506D7-84CB-4057-A44A-465313E785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2173916" y="2448612"/>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Oval 32">
            <a:extLst>
              <a:ext uri="{FF2B5EF4-FFF2-40B4-BE49-F238E27FC236}">
                <a16:creationId xmlns:a16="http://schemas.microsoft.com/office/drawing/2014/main" id="{7842FC68-61FD-4700-8A22-BB8B07188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54579" y="691977"/>
            <a:ext cx="7761923" cy="5343064"/>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ln w="152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FAECB772-2765-F040-B9CC-1832999BE0DE}"/>
              </a:ext>
            </a:extLst>
          </p:cNvPr>
          <p:cNvSpPr>
            <a:spLocks noGrp="1"/>
          </p:cNvSpPr>
          <p:nvPr>
            <p:ph type="title"/>
          </p:nvPr>
        </p:nvSpPr>
        <p:spPr>
          <a:xfrm>
            <a:off x="2433448" y="4130071"/>
            <a:ext cx="6959446" cy="1662475"/>
          </a:xfrm>
        </p:spPr>
        <p:txBody>
          <a:bodyPr vert="horz" lIns="228600" tIns="228600" rIns="228600" bIns="0" rtlCol="0" anchor="b">
            <a:noAutofit/>
          </a:bodyPr>
          <a:lstStyle/>
          <a:p>
            <a:pPr>
              <a:lnSpc>
                <a:spcPct val="80000"/>
              </a:lnSpc>
            </a:pPr>
            <a:r>
              <a:rPr lang="en-US" altLang="zh-CN" dirty="0"/>
              <a:t>Posting something nice about the person being targeted. If your kids want to do something public, they can let people know that they are supporting the person being targeted by posting something good about them. </a:t>
            </a:r>
            <a:br>
              <a:rPr lang="en-US" altLang="zh-CN" dirty="0"/>
            </a:br>
            <a:endParaRPr kumimoji="1" lang="en-US" altLang="zh-CN" dirty="0"/>
          </a:p>
        </p:txBody>
      </p:sp>
    </p:spTree>
    <p:extLst>
      <p:ext uri="{BB962C8B-B14F-4D97-AF65-F5344CB8AC3E}">
        <p14:creationId xmlns:p14="http://schemas.microsoft.com/office/powerpoint/2010/main" val="749572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 name="Rectangle 152">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306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5" name="Group 154">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56"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7"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8"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9"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0"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1"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2"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3"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4"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5"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6"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67"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68"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9"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0"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1"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2"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3"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4"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标题 1">
            <a:extLst>
              <a:ext uri="{FF2B5EF4-FFF2-40B4-BE49-F238E27FC236}">
                <a16:creationId xmlns:a16="http://schemas.microsoft.com/office/drawing/2014/main" id="{057223D0-A5DB-AC4E-8CE4-AB78799F9744}"/>
              </a:ext>
            </a:extLst>
          </p:cNvPr>
          <p:cNvSpPr>
            <a:spLocks noGrp="1"/>
          </p:cNvSpPr>
          <p:nvPr>
            <p:ph type="title"/>
          </p:nvPr>
        </p:nvSpPr>
        <p:spPr>
          <a:xfrm>
            <a:off x="888629" y="4760132"/>
            <a:ext cx="10400609" cy="1777829"/>
          </a:xfrm>
        </p:spPr>
        <p:txBody>
          <a:bodyPr vert="horz" lIns="228600" tIns="228600" rIns="228600" bIns="0" rtlCol="0">
            <a:normAutofit/>
          </a:bodyPr>
          <a:lstStyle/>
          <a:p>
            <a:pPr algn="r"/>
            <a:r>
              <a:rPr lang="en-US" altLang="zh-CN" sz="2200" dirty="0">
                <a:solidFill>
                  <a:schemeClr val="tx1"/>
                </a:solidFill>
              </a:rPr>
              <a:t>Privately talking to the person doing the bullying. If your kids want to talk directly to the person doing the bullying, to avoid embarrassing them, they should send a private message or text. </a:t>
            </a:r>
            <a:br>
              <a:rPr lang="en-US" altLang="zh-CN" sz="2200" dirty="0">
                <a:solidFill>
                  <a:schemeClr val="tx1"/>
                </a:solidFill>
              </a:rPr>
            </a:br>
            <a:endParaRPr kumimoji="1" lang="en-US" altLang="zh-CN" sz="2200" dirty="0">
              <a:solidFill>
                <a:schemeClr val="tx1"/>
              </a:solidFill>
            </a:endParaRPr>
          </a:p>
        </p:txBody>
      </p:sp>
      <p:pic>
        <p:nvPicPr>
          <p:cNvPr id="5" name="内容占位符 4" descr="图片包含 人, 男人, 女人, 站&#10;&#10;描述已自动生成">
            <a:extLst>
              <a:ext uri="{FF2B5EF4-FFF2-40B4-BE49-F238E27FC236}">
                <a16:creationId xmlns:a16="http://schemas.microsoft.com/office/drawing/2014/main" id="{C928AE96-7B65-2A45-B295-73678090DDA6}"/>
              </a:ext>
            </a:extLst>
          </p:cNvPr>
          <p:cNvPicPr>
            <a:picLocks noChangeAspect="1"/>
          </p:cNvPicPr>
          <p:nvPr/>
        </p:nvPicPr>
        <p:blipFill rotWithShape="1">
          <a:blip r:embed="rId2"/>
          <a:srcRect t="9435" b="9436"/>
          <a:stretch/>
        </p:blipFill>
        <p:spPr>
          <a:xfrm>
            <a:off x="20" y="10"/>
            <a:ext cx="12191980" cy="4599422"/>
          </a:xfrm>
          <a:custGeom>
            <a:avLst/>
            <a:gdLst/>
            <a:ahLst/>
            <a:cxnLst/>
            <a:rect l="l" t="t" r="r" b="b"/>
            <a:pathLst>
              <a:path w="12192000" h="4621300">
                <a:moveTo>
                  <a:pt x="0" y="0"/>
                </a:moveTo>
                <a:lnTo>
                  <a:pt x="12192000" y="0"/>
                </a:lnTo>
                <a:lnTo>
                  <a:pt x="12192000" y="3104412"/>
                </a:lnTo>
                <a:lnTo>
                  <a:pt x="12192000" y="3296537"/>
                </a:lnTo>
                <a:lnTo>
                  <a:pt x="12192000" y="4272355"/>
                </a:lnTo>
                <a:lnTo>
                  <a:pt x="12113803" y="4280638"/>
                </a:lnTo>
                <a:cubicBezTo>
                  <a:pt x="10139508" y="4478587"/>
                  <a:pt x="8237152" y="4571590"/>
                  <a:pt x="6753597" y="4604195"/>
                </a:cubicBezTo>
                <a:cubicBezTo>
                  <a:pt x="4940362" y="4644044"/>
                  <a:pt x="2657278" y="4624714"/>
                  <a:pt x="400746" y="4432852"/>
                </a:cubicBezTo>
                <a:lnTo>
                  <a:pt x="0" y="4395876"/>
                </a:lnTo>
                <a:lnTo>
                  <a:pt x="0" y="3296537"/>
                </a:lnTo>
                <a:lnTo>
                  <a:pt x="0" y="3104412"/>
                </a:lnTo>
                <a:close/>
              </a:path>
            </a:pathLst>
          </a:custGeom>
        </p:spPr>
      </p:pic>
    </p:spTree>
    <p:extLst>
      <p:ext uri="{BB962C8B-B14F-4D97-AF65-F5344CB8AC3E}">
        <p14:creationId xmlns:p14="http://schemas.microsoft.com/office/powerpoint/2010/main" val="3411432854"/>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1" name="Freeform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1" name="Group 30">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32" name="Rectangle 31">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Isosceles Triangle 32">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4" name="Rectangle 33">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36" name="Rectangle 35">
            <a:extLst>
              <a:ext uri="{FF2B5EF4-FFF2-40B4-BE49-F238E27FC236}">
                <a16:creationId xmlns:a16="http://schemas.microsoft.com/office/drawing/2014/main" id="{FD8F1113-2E3C-46E3-B54F-B7F421EEF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465DDECC-A11E-434E-87B2-8997CD3832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39" name="Freeform 5">
              <a:extLst>
                <a:ext uri="{FF2B5EF4-FFF2-40B4-BE49-F238E27FC236}">
                  <a16:creationId xmlns:a16="http://schemas.microsoft.com/office/drawing/2014/main" id="{B54A4D14-513F-4121-92D3-5CCB468962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6">
              <a:extLst>
                <a:ext uri="{FF2B5EF4-FFF2-40B4-BE49-F238E27FC236}">
                  <a16:creationId xmlns:a16="http://schemas.microsoft.com/office/drawing/2014/main" id="{6C3411F1-AD17-499D-AFEF-2F300F6DF0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7">
              <a:extLst>
                <a:ext uri="{FF2B5EF4-FFF2-40B4-BE49-F238E27FC236}">
                  <a16:creationId xmlns:a16="http://schemas.microsoft.com/office/drawing/2014/main" id="{60BF2CBE-B1E9-4C42-89DC-C35E4E6516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8">
              <a:extLst>
                <a:ext uri="{FF2B5EF4-FFF2-40B4-BE49-F238E27FC236}">
                  <a16:creationId xmlns:a16="http://schemas.microsoft.com/office/drawing/2014/main" id="{72C95A87-DCDB-41C4-B774-744B3ECBE8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9">
              <a:extLst>
                <a:ext uri="{FF2B5EF4-FFF2-40B4-BE49-F238E27FC236}">
                  <a16:creationId xmlns:a16="http://schemas.microsoft.com/office/drawing/2014/main" id="{BCB97515-32FF-43A6-A51C-B140193ABB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10">
              <a:extLst>
                <a:ext uri="{FF2B5EF4-FFF2-40B4-BE49-F238E27FC236}">
                  <a16:creationId xmlns:a16="http://schemas.microsoft.com/office/drawing/2014/main" id="{9C6379D3-7045-4B76-9409-6D23D753D0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1">
              <a:extLst>
                <a:ext uri="{FF2B5EF4-FFF2-40B4-BE49-F238E27FC236}">
                  <a16:creationId xmlns:a16="http://schemas.microsoft.com/office/drawing/2014/main" id="{7C324CDD-B30F-47DD-8627-E2171D5E83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2">
              <a:extLst>
                <a:ext uri="{FF2B5EF4-FFF2-40B4-BE49-F238E27FC236}">
                  <a16:creationId xmlns:a16="http://schemas.microsoft.com/office/drawing/2014/main" id="{61B1C1DE-4201-4989-BE65-41ADC24725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3">
              <a:extLst>
                <a:ext uri="{FF2B5EF4-FFF2-40B4-BE49-F238E27FC236}">
                  <a16:creationId xmlns:a16="http://schemas.microsoft.com/office/drawing/2014/main" id="{0A9092BE-A36C-4833-8E71-2850F4AF7C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4">
              <a:extLst>
                <a:ext uri="{FF2B5EF4-FFF2-40B4-BE49-F238E27FC236}">
                  <a16:creationId xmlns:a16="http://schemas.microsoft.com/office/drawing/2014/main" id="{806398CC-D327-4E06-838C-31119BD56F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5">
              <a:extLst>
                <a:ext uri="{FF2B5EF4-FFF2-40B4-BE49-F238E27FC236}">
                  <a16:creationId xmlns:a16="http://schemas.microsoft.com/office/drawing/2014/main" id="{1E3F0C5B-76A9-4A8F-A1CB-35C0DE83A8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6">
              <a:extLst>
                <a:ext uri="{FF2B5EF4-FFF2-40B4-BE49-F238E27FC236}">
                  <a16:creationId xmlns:a16="http://schemas.microsoft.com/office/drawing/2014/main" id="{70A741CC-E736-448A-A94E-5C8BB9711D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7">
              <a:extLst>
                <a:ext uri="{FF2B5EF4-FFF2-40B4-BE49-F238E27FC236}">
                  <a16:creationId xmlns:a16="http://schemas.microsoft.com/office/drawing/2014/main" id="{202722D1-549B-407E-BF75-2A1E8DB5BA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8">
              <a:extLst>
                <a:ext uri="{FF2B5EF4-FFF2-40B4-BE49-F238E27FC236}">
                  <a16:creationId xmlns:a16="http://schemas.microsoft.com/office/drawing/2014/main" id="{5CA8D742-18BD-41B5-9C00-FCFFAED257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9">
              <a:extLst>
                <a:ext uri="{FF2B5EF4-FFF2-40B4-BE49-F238E27FC236}">
                  <a16:creationId xmlns:a16="http://schemas.microsoft.com/office/drawing/2014/main" id="{8BF81081-4C33-488E-A37E-B95567D0BF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20">
              <a:extLst>
                <a:ext uri="{FF2B5EF4-FFF2-40B4-BE49-F238E27FC236}">
                  <a16:creationId xmlns:a16="http://schemas.microsoft.com/office/drawing/2014/main" id="{462F0DE0-CEBA-420B-8032-FB60893B8E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21">
              <a:extLst>
                <a:ext uri="{FF2B5EF4-FFF2-40B4-BE49-F238E27FC236}">
                  <a16:creationId xmlns:a16="http://schemas.microsoft.com/office/drawing/2014/main" id="{79C8D19E-E3D6-45A6-BCA2-5918A37D7A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22">
              <a:extLst>
                <a:ext uri="{FF2B5EF4-FFF2-40B4-BE49-F238E27FC236}">
                  <a16:creationId xmlns:a16="http://schemas.microsoft.com/office/drawing/2014/main" id="{43280283-E04A-43CA-BFA1-F285486A2F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23">
              <a:extLst>
                <a:ext uri="{FF2B5EF4-FFF2-40B4-BE49-F238E27FC236}">
                  <a16:creationId xmlns:a16="http://schemas.microsoft.com/office/drawing/2014/main" id="{38328CB6-0FC5-4AEA-BC7E-489267CB6F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标题 1">
            <a:extLst>
              <a:ext uri="{FF2B5EF4-FFF2-40B4-BE49-F238E27FC236}">
                <a16:creationId xmlns:a16="http://schemas.microsoft.com/office/drawing/2014/main" id="{39D63535-8B81-964F-B337-F31C49690113}"/>
              </a:ext>
            </a:extLst>
          </p:cNvPr>
          <p:cNvSpPr>
            <a:spLocks noGrp="1"/>
          </p:cNvSpPr>
          <p:nvPr>
            <p:ph type="title"/>
          </p:nvPr>
        </p:nvSpPr>
        <p:spPr>
          <a:xfrm>
            <a:off x="2047793" y="4614901"/>
            <a:ext cx="8795780" cy="1700751"/>
          </a:xfrm>
        </p:spPr>
        <p:txBody>
          <a:bodyPr vert="horz" lIns="228600" tIns="228600" rIns="228600" bIns="0" rtlCol="0" anchor="b">
            <a:normAutofit/>
          </a:bodyPr>
          <a:lstStyle/>
          <a:p>
            <a:pPr>
              <a:lnSpc>
                <a:spcPct val="80000"/>
              </a:lnSpc>
            </a:pPr>
            <a:r>
              <a:rPr lang="en-US" altLang="zh-CN" sz="2000" dirty="0">
                <a:solidFill>
                  <a:schemeClr val="tx2"/>
                </a:solidFill>
              </a:rPr>
              <a:t>If something is happening right now that they have to stop, they can try distracting the person who is doing the bullying or giving the person who is being targeted a chance to get out of the situation without being embarrassed (for instance, by changing the conversation, or sharing something unrelated, like a funny video). </a:t>
            </a:r>
            <a:br>
              <a:rPr lang="en-US" altLang="zh-CN" sz="1300" dirty="0">
                <a:solidFill>
                  <a:schemeClr val="tx2"/>
                </a:solidFill>
              </a:rPr>
            </a:br>
            <a:endParaRPr kumimoji="1" lang="en-US" altLang="zh-CN" sz="1300" dirty="0">
              <a:solidFill>
                <a:schemeClr val="tx2"/>
              </a:solidFill>
            </a:endParaRPr>
          </a:p>
        </p:txBody>
      </p:sp>
      <p:sp>
        <p:nvSpPr>
          <p:cNvPr id="59" name="Isosceles Triangle 39">
            <a:extLst>
              <a:ext uri="{FF2B5EF4-FFF2-40B4-BE49-F238E27FC236}">
                <a16:creationId xmlns:a16="http://schemas.microsoft.com/office/drawing/2014/main" id="{4F37E7FB-7372-47E3-914E-7CF7E94B1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892384" y="4386808"/>
            <a:ext cx="407233" cy="351063"/>
          </a:xfrm>
          <a:prstGeom prst="triangle">
            <a:avLst/>
          </a:prstGeom>
          <a:solidFill>
            <a:srgbClr val="01C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16E168E2-3256-43A5-9298-9E5A6AE8F7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2847" y="954593"/>
            <a:ext cx="6086306" cy="3432215"/>
          </a:xfrm>
          <a:prstGeom prst="rect">
            <a:avLst/>
          </a:prstGeom>
          <a:solidFill>
            <a:schemeClr val="bg1"/>
          </a:solidFill>
          <a:ln w="19050">
            <a:solidFill>
              <a:srgbClr val="01C8ED"/>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内容占位符 4" descr="卡通人物&#10;&#10;描述已自动生成">
            <a:extLst>
              <a:ext uri="{FF2B5EF4-FFF2-40B4-BE49-F238E27FC236}">
                <a16:creationId xmlns:a16="http://schemas.microsoft.com/office/drawing/2014/main" id="{7D7A71A1-7E00-F145-9303-4B1248CBFCCD}"/>
              </a:ext>
            </a:extLst>
          </p:cNvPr>
          <p:cNvPicPr>
            <a:picLocks noGrp="1" noChangeAspect="1"/>
          </p:cNvPicPr>
          <p:nvPr>
            <p:ph idx="1"/>
          </p:nvPr>
        </p:nvPicPr>
        <p:blipFill rotWithShape="1">
          <a:blip r:embed="rId2"/>
          <a:srcRect b="16296"/>
          <a:stretch/>
        </p:blipFill>
        <p:spPr>
          <a:xfrm>
            <a:off x="3215640" y="1120792"/>
            <a:ext cx="5760720" cy="3099816"/>
          </a:xfrm>
          <a:prstGeom prst="rect">
            <a:avLst/>
          </a:prstGeom>
          <a:ln w="12700">
            <a:noFill/>
          </a:ln>
        </p:spPr>
      </p:pic>
    </p:spTree>
    <p:extLst>
      <p:ext uri="{BB962C8B-B14F-4D97-AF65-F5344CB8AC3E}">
        <p14:creationId xmlns:p14="http://schemas.microsoft.com/office/powerpoint/2010/main" val="58720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28D1E49-2A21-4A83-A0E0-FB1597B4B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88B852E-5494-418B-A833-75CF016A9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3" name="Freeform 5">
              <a:extLst>
                <a:ext uri="{FF2B5EF4-FFF2-40B4-BE49-F238E27FC236}">
                  <a16:creationId xmlns:a16="http://schemas.microsoft.com/office/drawing/2014/main" id="{DF31E3C1-1A46-4329-9F80-B576692FEE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6">
              <a:extLst>
                <a:ext uri="{FF2B5EF4-FFF2-40B4-BE49-F238E27FC236}">
                  <a16:creationId xmlns:a16="http://schemas.microsoft.com/office/drawing/2014/main" id="{294B4592-99CA-47B1-816F-CE2D44F65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BF690E4C-72F8-4AC5-AF99-562763CC67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8">
              <a:extLst>
                <a:ext uri="{FF2B5EF4-FFF2-40B4-BE49-F238E27FC236}">
                  <a16:creationId xmlns:a16="http://schemas.microsoft.com/office/drawing/2014/main" id="{F834CDD4-CAB8-4ACC-9AAC-5399C743DE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9">
              <a:extLst>
                <a:ext uri="{FF2B5EF4-FFF2-40B4-BE49-F238E27FC236}">
                  <a16:creationId xmlns:a16="http://schemas.microsoft.com/office/drawing/2014/main" id="{1AEB045A-6821-475B-A28E-047437ABEF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0">
              <a:extLst>
                <a:ext uri="{FF2B5EF4-FFF2-40B4-BE49-F238E27FC236}">
                  <a16:creationId xmlns:a16="http://schemas.microsoft.com/office/drawing/2014/main" id="{D9B790C0-3D34-4626-BAFB-6EB473F40C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1">
              <a:extLst>
                <a:ext uri="{FF2B5EF4-FFF2-40B4-BE49-F238E27FC236}">
                  <a16:creationId xmlns:a16="http://schemas.microsoft.com/office/drawing/2014/main" id="{EDA4D87F-91A4-4628-9A6E-F01820A7EE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2">
              <a:extLst>
                <a:ext uri="{FF2B5EF4-FFF2-40B4-BE49-F238E27FC236}">
                  <a16:creationId xmlns:a16="http://schemas.microsoft.com/office/drawing/2014/main" id="{045DAB88-124C-459C-A889-DAE9C9BE28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3">
              <a:extLst>
                <a:ext uri="{FF2B5EF4-FFF2-40B4-BE49-F238E27FC236}">
                  <a16:creationId xmlns:a16="http://schemas.microsoft.com/office/drawing/2014/main" id="{85D44010-1DAA-4CAC-B83F-7E3E8C455D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4">
              <a:extLst>
                <a:ext uri="{FF2B5EF4-FFF2-40B4-BE49-F238E27FC236}">
                  <a16:creationId xmlns:a16="http://schemas.microsoft.com/office/drawing/2014/main" id="{E8C01D66-5C93-4A2E-AA74-DE97574EA4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5">
              <a:extLst>
                <a:ext uri="{FF2B5EF4-FFF2-40B4-BE49-F238E27FC236}">
                  <a16:creationId xmlns:a16="http://schemas.microsoft.com/office/drawing/2014/main" id="{E2E1A6E1-6C4A-47D3-81E2-9F8624F1BB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6">
              <a:extLst>
                <a:ext uri="{FF2B5EF4-FFF2-40B4-BE49-F238E27FC236}">
                  <a16:creationId xmlns:a16="http://schemas.microsoft.com/office/drawing/2014/main" id="{3E849CB5-4526-49DC-B77B-A20FDB7FFD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7">
              <a:extLst>
                <a:ext uri="{FF2B5EF4-FFF2-40B4-BE49-F238E27FC236}">
                  <a16:creationId xmlns:a16="http://schemas.microsoft.com/office/drawing/2014/main" id="{5A18C8A4-FB2A-44C1-93D3-26C6DDFE0C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8">
              <a:extLst>
                <a:ext uri="{FF2B5EF4-FFF2-40B4-BE49-F238E27FC236}">
                  <a16:creationId xmlns:a16="http://schemas.microsoft.com/office/drawing/2014/main" id="{85D014FD-8C5A-4071-B19E-4910AAB618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9">
              <a:extLst>
                <a:ext uri="{FF2B5EF4-FFF2-40B4-BE49-F238E27FC236}">
                  <a16:creationId xmlns:a16="http://schemas.microsoft.com/office/drawing/2014/main" id="{A37D7262-3596-4026-9AD4-E94332E526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0">
              <a:extLst>
                <a:ext uri="{FF2B5EF4-FFF2-40B4-BE49-F238E27FC236}">
                  <a16:creationId xmlns:a16="http://schemas.microsoft.com/office/drawing/2014/main" id="{187E37E0-AAC3-4B33-AF36-334ACCBD33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1">
              <a:extLst>
                <a:ext uri="{FF2B5EF4-FFF2-40B4-BE49-F238E27FC236}">
                  <a16:creationId xmlns:a16="http://schemas.microsoft.com/office/drawing/2014/main" id="{409758BB-8A0E-4BEB-BC0C-F410AD98CD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2">
              <a:extLst>
                <a:ext uri="{FF2B5EF4-FFF2-40B4-BE49-F238E27FC236}">
                  <a16:creationId xmlns:a16="http://schemas.microsoft.com/office/drawing/2014/main" id="{97C4EFE2-9D25-4978-BD9A-873B492702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3">
              <a:extLst>
                <a:ext uri="{FF2B5EF4-FFF2-40B4-BE49-F238E27FC236}">
                  <a16:creationId xmlns:a16="http://schemas.microsoft.com/office/drawing/2014/main" id="{9CCAF82A-A0E0-4B55-A97B-EFFAE79AF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4">
              <a:extLst>
                <a:ext uri="{FF2B5EF4-FFF2-40B4-BE49-F238E27FC236}">
                  <a16:creationId xmlns:a16="http://schemas.microsoft.com/office/drawing/2014/main" id="{4F800DD8-3954-4F73-8807-16F1CFAC1E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5">
              <a:extLst>
                <a:ext uri="{FF2B5EF4-FFF2-40B4-BE49-F238E27FC236}">
                  <a16:creationId xmlns:a16="http://schemas.microsoft.com/office/drawing/2014/main" id="{84E1C91A-4B06-4852-918C-6380FA986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标题 1">
            <a:extLst>
              <a:ext uri="{FF2B5EF4-FFF2-40B4-BE49-F238E27FC236}">
                <a16:creationId xmlns:a16="http://schemas.microsoft.com/office/drawing/2014/main" id="{2D9A4ECD-020A-5E4D-9827-14F922E5BA9B}"/>
              </a:ext>
            </a:extLst>
          </p:cNvPr>
          <p:cNvSpPr>
            <a:spLocks noGrp="1"/>
          </p:cNvSpPr>
          <p:nvPr>
            <p:ph type="title"/>
          </p:nvPr>
        </p:nvSpPr>
        <p:spPr>
          <a:xfrm>
            <a:off x="904877" y="795527"/>
            <a:ext cx="10488547" cy="1190912"/>
          </a:xfrm>
        </p:spPr>
        <p:txBody>
          <a:bodyPr>
            <a:normAutofit/>
          </a:bodyPr>
          <a:lstStyle/>
          <a:p>
            <a:r>
              <a:rPr lang="en-US" altLang="zh-CN" sz="2800" b="1" dirty="0">
                <a:solidFill>
                  <a:schemeClr val="tx2"/>
                </a:solidFill>
              </a:rPr>
              <a:t>4. Prevent and respond to the cyberbullying behavior</a:t>
            </a:r>
            <a:br>
              <a:rPr lang="zh-CN" altLang="zh-CN" sz="2800" dirty="0">
                <a:solidFill>
                  <a:schemeClr val="tx2"/>
                </a:solidFill>
              </a:rPr>
            </a:br>
            <a:endParaRPr kumimoji="1" lang="zh-CN" altLang="en-US" sz="2800" dirty="0">
              <a:solidFill>
                <a:schemeClr val="tx2"/>
              </a:solidFill>
            </a:endParaRPr>
          </a:p>
        </p:txBody>
      </p:sp>
      <p:sp>
        <p:nvSpPr>
          <p:cNvPr id="35" name="Rectangle 34">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030" y="2250281"/>
            <a:ext cx="4959318" cy="3678237"/>
          </a:xfrm>
          <a:prstGeom prst="rect">
            <a:avLst/>
          </a:prstGeom>
          <a:solidFill>
            <a:schemeClr val="bg1"/>
          </a:solidFill>
          <a:ln w="19050">
            <a:solidFill>
              <a:srgbClr val="F7B873"/>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descr="穿着蓝色衣服的人在沙滩上&#10;&#10;描述已自动生成">
            <a:extLst>
              <a:ext uri="{FF2B5EF4-FFF2-40B4-BE49-F238E27FC236}">
                <a16:creationId xmlns:a16="http://schemas.microsoft.com/office/drawing/2014/main" id="{7BD2271D-5F2E-2A47-87C4-1AA032FE72F3}"/>
              </a:ext>
            </a:extLst>
          </p:cNvPr>
          <p:cNvPicPr>
            <a:picLocks noChangeAspect="1"/>
          </p:cNvPicPr>
          <p:nvPr/>
        </p:nvPicPr>
        <p:blipFill rotWithShape="1">
          <a:blip r:embed="rId2"/>
          <a:srcRect r="8066" b="3"/>
          <a:stretch/>
        </p:blipFill>
        <p:spPr>
          <a:xfrm>
            <a:off x="1103257" y="2416047"/>
            <a:ext cx="4626864" cy="3346704"/>
          </a:xfrm>
          <a:prstGeom prst="rect">
            <a:avLst/>
          </a:prstGeom>
          <a:ln w="12700">
            <a:noFill/>
          </a:ln>
        </p:spPr>
      </p:pic>
      <p:sp>
        <p:nvSpPr>
          <p:cNvPr id="3" name="内容占位符 2">
            <a:extLst>
              <a:ext uri="{FF2B5EF4-FFF2-40B4-BE49-F238E27FC236}">
                <a16:creationId xmlns:a16="http://schemas.microsoft.com/office/drawing/2014/main" id="{472EABAD-183E-D249-8C49-9B4A200CD003}"/>
              </a:ext>
            </a:extLst>
          </p:cNvPr>
          <p:cNvSpPr>
            <a:spLocks noGrp="1"/>
          </p:cNvSpPr>
          <p:nvPr>
            <p:ph idx="1"/>
          </p:nvPr>
        </p:nvSpPr>
        <p:spPr>
          <a:xfrm>
            <a:off x="6380703" y="2228850"/>
            <a:ext cx="5028928" cy="3699669"/>
          </a:xfrm>
        </p:spPr>
        <p:txBody>
          <a:bodyPr>
            <a:normAutofit/>
          </a:bodyPr>
          <a:lstStyle/>
          <a:p>
            <a:pPr>
              <a:buClr>
                <a:srgbClr val="F7B873"/>
              </a:buClr>
            </a:pPr>
            <a:r>
              <a:rPr lang="en-US" altLang="zh-CN" sz="1700"/>
              <a:t>Engage in ongoing dialogue: Don’t wait for things to go wrong before engaging your child in a conversation about appropriate online </a:t>
            </a:r>
            <a:r>
              <a:rPr lang="en-US" altLang="zh-CN" sz="1700" err="1"/>
              <a:t>behaviour</a:t>
            </a:r>
            <a:r>
              <a:rPr lang="en-US" altLang="zh-CN" sz="1700"/>
              <a:t>; instead, have ongoing conversations about what your child does online starting at an early age. Your kids should be in the habit of talking to you about their everyday online lives, just like they tell you about their day at school. Remind your children to come to you right away if they feel uncomfortable or threatened online. </a:t>
            </a:r>
            <a:endParaRPr lang="zh-CN" altLang="zh-CN" sz="1700"/>
          </a:p>
          <a:p>
            <a:pPr>
              <a:buClr>
                <a:srgbClr val="F7B873"/>
              </a:buClr>
            </a:pPr>
            <a:endParaRPr kumimoji="1" lang="zh-CN" altLang="en-US" sz="1700"/>
          </a:p>
        </p:txBody>
      </p:sp>
    </p:spTree>
    <p:extLst>
      <p:ext uri="{BB962C8B-B14F-4D97-AF65-F5344CB8AC3E}">
        <p14:creationId xmlns:p14="http://schemas.microsoft.com/office/powerpoint/2010/main" val="789322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828D1E49-2A21-4A83-A0E0-FB1597B4B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088B852E-5494-418B-A833-75CF016A9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43" name="Freeform 5">
              <a:extLst>
                <a:ext uri="{FF2B5EF4-FFF2-40B4-BE49-F238E27FC236}">
                  <a16:creationId xmlns:a16="http://schemas.microsoft.com/office/drawing/2014/main" id="{DF31E3C1-1A46-4329-9F80-B576692FEE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6">
              <a:extLst>
                <a:ext uri="{FF2B5EF4-FFF2-40B4-BE49-F238E27FC236}">
                  <a16:creationId xmlns:a16="http://schemas.microsoft.com/office/drawing/2014/main" id="{294B4592-99CA-47B1-816F-CE2D44F65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7">
              <a:extLst>
                <a:ext uri="{FF2B5EF4-FFF2-40B4-BE49-F238E27FC236}">
                  <a16:creationId xmlns:a16="http://schemas.microsoft.com/office/drawing/2014/main" id="{BF690E4C-72F8-4AC5-AF99-562763CC67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8">
              <a:extLst>
                <a:ext uri="{FF2B5EF4-FFF2-40B4-BE49-F238E27FC236}">
                  <a16:creationId xmlns:a16="http://schemas.microsoft.com/office/drawing/2014/main" id="{F834CDD4-CAB8-4ACC-9AAC-5399C743DE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9">
              <a:extLst>
                <a:ext uri="{FF2B5EF4-FFF2-40B4-BE49-F238E27FC236}">
                  <a16:creationId xmlns:a16="http://schemas.microsoft.com/office/drawing/2014/main" id="{1AEB045A-6821-475B-A28E-047437ABEF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0">
              <a:extLst>
                <a:ext uri="{FF2B5EF4-FFF2-40B4-BE49-F238E27FC236}">
                  <a16:creationId xmlns:a16="http://schemas.microsoft.com/office/drawing/2014/main" id="{D9B790C0-3D34-4626-BAFB-6EB473F40C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1">
              <a:extLst>
                <a:ext uri="{FF2B5EF4-FFF2-40B4-BE49-F238E27FC236}">
                  <a16:creationId xmlns:a16="http://schemas.microsoft.com/office/drawing/2014/main" id="{EDA4D87F-91A4-4628-9A6E-F01820A7EE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2">
              <a:extLst>
                <a:ext uri="{FF2B5EF4-FFF2-40B4-BE49-F238E27FC236}">
                  <a16:creationId xmlns:a16="http://schemas.microsoft.com/office/drawing/2014/main" id="{045DAB88-124C-459C-A889-DAE9C9BE28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3">
              <a:extLst>
                <a:ext uri="{FF2B5EF4-FFF2-40B4-BE49-F238E27FC236}">
                  <a16:creationId xmlns:a16="http://schemas.microsoft.com/office/drawing/2014/main" id="{85D44010-1DAA-4CAC-B83F-7E3E8C455D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4">
              <a:extLst>
                <a:ext uri="{FF2B5EF4-FFF2-40B4-BE49-F238E27FC236}">
                  <a16:creationId xmlns:a16="http://schemas.microsoft.com/office/drawing/2014/main" id="{E8C01D66-5C93-4A2E-AA74-DE97574EA4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5">
              <a:extLst>
                <a:ext uri="{FF2B5EF4-FFF2-40B4-BE49-F238E27FC236}">
                  <a16:creationId xmlns:a16="http://schemas.microsoft.com/office/drawing/2014/main" id="{E2E1A6E1-6C4A-47D3-81E2-9F8624F1BB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16">
              <a:extLst>
                <a:ext uri="{FF2B5EF4-FFF2-40B4-BE49-F238E27FC236}">
                  <a16:creationId xmlns:a16="http://schemas.microsoft.com/office/drawing/2014/main" id="{3E849CB5-4526-49DC-B77B-A20FDB7FFD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17">
              <a:extLst>
                <a:ext uri="{FF2B5EF4-FFF2-40B4-BE49-F238E27FC236}">
                  <a16:creationId xmlns:a16="http://schemas.microsoft.com/office/drawing/2014/main" id="{5A18C8A4-FB2A-44C1-93D3-26C6DDFE0C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18">
              <a:extLst>
                <a:ext uri="{FF2B5EF4-FFF2-40B4-BE49-F238E27FC236}">
                  <a16:creationId xmlns:a16="http://schemas.microsoft.com/office/drawing/2014/main" id="{85D014FD-8C5A-4071-B19E-4910AAB618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19">
              <a:extLst>
                <a:ext uri="{FF2B5EF4-FFF2-40B4-BE49-F238E27FC236}">
                  <a16:creationId xmlns:a16="http://schemas.microsoft.com/office/drawing/2014/main" id="{A37D7262-3596-4026-9AD4-E94332E526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20">
              <a:extLst>
                <a:ext uri="{FF2B5EF4-FFF2-40B4-BE49-F238E27FC236}">
                  <a16:creationId xmlns:a16="http://schemas.microsoft.com/office/drawing/2014/main" id="{187E37E0-AAC3-4B33-AF36-334ACCBD33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21">
              <a:extLst>
                <a:ext uri="{FF2B5EF4-FFF2-40B4-BE49-F238E27FC236}">
                  <a16:creationId xmlns:a16="http://schemas.microsoft.com/office/drawing/2014/main" id="{409758BB-8A0E-4BEB-BC0C-F410AD98CD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Freeform 22">
              <a:extLst>
                <a:ext uri="{FF2B5EF4-FFF2-40B4-BE49-F238E27FC236}">
                  <a16:creationId xmlns:a16="http://schemas.microsoft.com/office/drawing/2014/main" id="{97C4EFE2-9D25-4978-BD9A-873B492702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Freeform 23">
              <a:extLst>
                <a:ext uri="{FF2B5EF4-FFF2-40B4-BE49-F238E27FC236}">
                  <a16:creationId xmlns:a16="http://schemas.microsoft.com/office/drawing/2014/main" id="{9CCAF82A-A0E0-4B55-A97B-EFFAE79AF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Freeform 24">
              <a:extLst>
                <a:ext uri="{FF2B5EF4-FFF2-40B4-BE49-F238E27FC236}">
                  <a16:creationId xmlns:a16="http://schemas.microsoft.com/office/drawing/2014/main" id="{4F800DD8-3954-4F73-8807-16F1CFAC1E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Freeform 25">
              <a:extLst>
                <a:ext uri="{FF2B5EF4-FFF2-40B4-BE49-F238E27FC236}">
                  <a16:creationId xmlns:a16="http://schemas.microsoft.com/office/drawing/2014/main" id="{84E1C91A-4B06-4852-918C-6380FA986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标题 1">
            <a:extLst>
              <a:ext uri="{FF2B5EF4-FFF2-40B4-BE49-F238E27FC236}">
                <a16:creationId xmlns:a16="http://schemas.microsoft.com/office/drawing/2014/main" id="{2D9A4ECD-020A-5E4D-9827-14F922E5BA9B}"/>
              </a:ext>
            </a:extLst>
          </p:cNvPr>
          <p:cNvSpPr>
            <a:spLocks noGrp="1"/>
          </p:cNvSpPr>
          <p:nvPr>
            <p:ph type="title"/>
          </p:nvPr>
        </p:nvSpPr>
        <p:spPr>
          <a:xfrm>
            <a:off x="904877" y="795527"/>
            <a:ext cx="10488547" cy="1190912"/>
          </a:xfrm>
        </p:spPr>
        <p:txBody>
          <a:bodyPr>
            <a:normAutofit/>
          </a:bodyPr>
          <a:lstStyle/>
          <a:p>
            <a:r>
              <a:rPr lang="en-US" altLang="zh-CN" sz="2800" b="1" dirty="0">
                <a:solidFill>
                  <a:schemeClr val="tx2"/>
                </a:solidFill>
              </a:rPr>
              <a:t>4. Prevent and respond to the cyberbullying behavior</a:t>
            </a:r>
            <a:br>
              <a:rPr lang="zh-CN" altLang="zh-CN" sz="2800" dirty="0">
                <a:solidFill>
                  <a:schemeClr val="tx2"/>
                </a:solidFill>
              </a:rPr>
            </a:br>
            <a:endParaRPr kumimoji="1" lang="zh-CN" altLang="en-US" sz="2800" dirty="0">
              <a:solidFill>
                <a:schemeClr val="tx2"/>
              </a:solidFill>
            </a:endParaRPr>
          </a:p>
        </p:txBody>
      </p:sp>
      <p:sp>
        <p:nvSpPr>
          <p:cNvPr id="65" name="Rectangle 64">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030" y="2250281"/>
            <a:ext cx="4959318" cy="3678237"/>
          </a:xfrm>
          <a:prstGeom prst="rect">
            <a:avLst/>
          </a:prstGeom>
          <a:solidFill>
            <a:schemeClr val="bg1"/>
          </a:solidFill>
          <a:ln w="19050">
            <a:solidFill>
              <a:srgbClr val="FD9E06"/>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图片 5" descr="卡通人物&#10;&#10;中度可信度描述已自动生成">
            <a:extLst>
              <a:ext uri="{FF2B5EF4-FFF2-40B4-BE49-F238E27FC236}">
                <a16:creationId xmlns:a16="http://schemas.microsoft.com/office/drawing/2014/main" id="{5F8CDBB4-FD82-AF46-8A28-C8C04DEFF862}"/>
              </a:ext>
            </a:extLst>
          </p:cNvPr>
          <p:cNvPicPr>
            <a:picLocks noChangeAspect="1"/>
          </p:cNvPicPr>
          <p:nvPr/>
        </p:nvPicPr>
        <p:blipFill rotWithShape="1">
          <a:blip r:embed="rId2"/>
          <a:srcRect l="166" r="22066" b="-2"/>
          <a:stretch/>
        </p:blipFill>
        <p:spPr>
          <a:xfrm>
            <a:off x="1103257" y="2416047"/>
            <a:ext cx="4626864" cy="3346704"/>
          </a:xfrm>
          <a:prstGeom prst="rect">
            <a:avLst/>
          </a:prstGeom>
          <a:ln w="12700">
            <a:noFill/>
          </a:ln>
        </p:spPr>
      </p:pic>
      <p:sp>
        <p:nvSpPr>
          <p:cNvPr id="3" name="内容占位符 2">
            <a:extLst>
              <a:ext uri="{FF2B5EF4-FFF2-40B4-BE49-F238E27FC236}">
                <a16:creationId xmlns:a16="http://schemas.microsoft.com/office/drawing/2014/main" id="{472EABAD-183E-D249-8C49-9B4A200CD003}"/>
              </a:ext>
            </a:extLst>
          </p:cNvPr>
          <p:cNvSpPr>
            <a:spLocks noGrp="1"/>
          </p:cNvSpPr>
          <p:nvPr>
            <p:ph idx="1"/>
          </p:nvPr>
        </p:nvSpPr>
        <p:spPr>
          <a:xfrm>
            <a:off x="6380703" y="2228850"/>
            <a:ext cx="5028928" cy="3699669"/>
          </a:xfrm>
        </p:spPr>
        <p:txBody>
          <a:bodyPr>
            <a:normAutofit/>
          </a:bodyPr>
          <a:lstStyle/>
          <a:p>
            <a:pPr>
              <a:lnSpc>
                <a:spcPct val="110000"/>
              </a:lnSpc>
              <a:buClr>
                <a:srgbClr val="FD9E06"/>
              </a:buClr>
            </a:pPr>
            <a:r>
              <a:rPr lang="en-US" altLang="zh-CN" sz="1700"/>
              <a:t>Set rules, standards and boundaries: Establish clear rules about the values you expect your children to live by online, similar to the values you expect in their physical world. Technology can give people the sense of anonymity, sometimes making it easier for youth to cyberbully (intentionally or unintentionally) because they can’t see the hurt through the screen. It may seem hard to believe, but even teens are less likely to engage in cyberbullying if there is a household rule against it!1 </a:t>
            </a:r>
            <a:endParaRPr lang="zh-CN" altLang="zh-CN" sz="1700"/>
          </a:p>
          <a:p>
            <a:pPr>
              <a:lnSpc>
                <a:spcPct val="110000"/>
              </a:lnSpc>
              <a:buClr>
                <a:srgbClr val="FD9E06"/>
              </a:buClr>
            </a:pPr>
            <a:endParaRPr kumimoji="1" lang="zh-CN" altLang="en-US" sz="1700"/>
          </a:p>
        </p:txBody>
      </p:sp>
    </p:spTree>
    <p:extLst>
      <p:ext uri="{BB962C8B-B14F-4D97-AF65-F5344CB8AC3E}">
        <p14:creationId xmlns:p14="http://schemas.microsoft.com/office/powerpoint/2010/main" val="112067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7" name="Rectangle 69">
            <a:extLst>
              <a:ext uri="{FF2B5EF4-FFF2-40B4-BE49-F238E27FC236}">
                <a16:creationId xmlns:a16="http://schemas.microsoft.com/office/drawing/2014/main" id="{48CAE4AE-A9DF-45AF-9A9C-1712BC634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8" name="Group 71">
            <a:extLst>
              <a:ext uri="{FF2B5EF4-FFF2-40B4-BE49-F238E27FC236}">
                <a16:creationId xmlns:a16="http://schemas.microsoft.com/office/drawing/2014/main" id="{6C272060-BC98-4C91-A58F-4DFEC566CF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99" name="Freeform 5">
              <a:extLst>
                <a:ext uri="{FF2B5EF4-FFF2-40B4-BE49-F238E27FC236}">
                  <a16:creationId xmlns:a16="http://schemas.microsoft.com/office/drawing/2014/main" id="{8BA2DCB9-0DC0-4109-B2A2-56896E35E6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Freeform 6">
              <a:extLst>
                <a:ext uri="{FF2B5EF4-FFF2-40B4-BE49-F238E27FC236}">
                  <a16:creationId xmlns:a16="http://schemas.microsoft.com/office/drawing/2014/main" id="{64A33555-1142-4AD7-8084-1A99422A11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Freeform 7">
              <a:extLst>
                <a:ext uri="{FF2B5EF4-FFF2-40B4-BE49-F238E27FC236}">
                  <a16:creationId xmlns:a16="http://schemas.microsoft.com/office/drawing/2014/main" id="{BC6E4081-1A88-453E-8CCF-B97B0CE20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Freeform 8">
              <a:extLst>
                <a:ext uri="{FF2B5EF4-FFF2-40B4-BE49-F238E27FC236}">
                  <a16:creationId xmlns:a16="http://schemas.microsoft.com/office/drawing/2014/main" id="{5B7E0935-6EE8-4C61-AED5-09B9A2A99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Freeform 9">
              <a:extLst>
                <a:ext uri="{FF2B5EF4-FFF2-40B4-BE49-F238E27FC236}">
                  <a16:creationId xmlns:a16="http://schemas.microsoft.com/office/drawing/2014/main" id="{EB962BD6-C878-48FF-A75E-DCC7BDA3C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
              <a:extLst>
                <a:ext uri="{FF2B5EF4-FFF2-40B4-BE49-F238E27FC236}">
                  <a16:creationId xmlns:a16="http://schemas.microsoft.com/office/drawing/2014/main" id="{CABF3786-BDE1-4FE5-9967-F6B6131A2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 name="Freeform 11">
              <a:extLst>
                <a:ext uri="{FF2B5EF4-FFF2-40B4-BE49-F238E27FC236}">
                  <a16:creationId xmlns:a16="http://schemas.microsoft.com/office/drawing/2014/main" id="{4969707A-C75E-4F7F-A5C2-2991C65475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 name="Freeform 12">
              <a:extLst>
                <a:ext uri="{FF2B5EF4-FFF2-40B4-BE49-F238E27FC236}">
                  <a16:creationId xmlns:a16="http://schemas.microsoft.com/office/drawing/2014/main" id="{0E293989-8389-48CD-85D3-CAEFD5E963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Freeform 13">
              <a:extLst>
                <a:ext uri="{FF2B5EF4-FFF2-40B4-BE49-F238E27FC236}">
                  <a16:creationId xmlns:a16="http://schemas.microsoft.com/office/drawing/2014/main" id="{8DCF1E8B-9247-45E2-8641-90DA9F7D52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 name="Freeform 14">
              <a:extLst>
                <a:ext uri="{FF2B5EF4-FFF2-40B4-BE49-F238E27FC236}">
                  <a16:creationId xmlns:a16="http://schemas.microsoft.com/office/drawing/2014/main" id="{48DF418F-91AD-4E55-AF3B-F28FF45961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 name="Freeform 15">
              <a:extLst>
                <a:ext uri="{FF2B5EF4-FFF2-40B4-BE49-F238E27FC236}">
                  <a16:creationId xmlns:a16="http://schemas.microsoft.com/office/drawing/2014/main" id="{EDBF35BD-D1DA-49B1-AE30-289189DACD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 name="Freeform 16">
              <a:extLst>
                <a:ext uri="{FF2B5EF4-FFF2-40B4-BE49-F238E27FC236}">
                  <a16:creationId xmlns:a16="http://schemas.microsoft.com/office/drawing/2014/main" id="{69198BEC-A3B6-4562-AB0F-3E7760026C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 name="Freeform 17">
              <a:extLst>
                <a:ext uri="{FF2B5EF4-FFF2-40B4-BE49-F238E27FC236}">
                  <a16:creationId xmlns:a16="http://schemas.microsoft.com/office/drawing/2014/main" id="{9AB30D45-77AB-4323-83A2-1A637D07D5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Freeform 18">
              <a:extLst>
                <a:ext uri="{FF2B5EF4-FFF2-40B4-BE49-F238E27FC236}">
                  <a16:creationId xmlns:a16="http://schemas.microsoft.com/office/drawing/2014/main" id="{D1AD137E-7B63-434C-9D0D-5A64BB496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 name="Freeform 19">
              <a:extLst>
                <a:ext uri="{FF2B5EF4-FFF2-40B4-BE49-F238E27FC236}">
                  <a16:creationId xmlns:a16="http://schemas.microsoft.com/office/drawing/2014/main" id="{8B32BE2D-36DC-4BD0-952E-8FE32A70DB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Freeform 20">
              <a:extLst>
                <a:ext uri="{FF2B5EF4-FFF2-40B4-BE49-F238E27FC236}">
                  <a16:creationId xmlns:a16="http://schemas.microsoft.com/office/drawing/2014/main" id="{930295E0-AD01-4DB0-9829-AD91BED608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 name="Freeform 21">
              <a:extLst>
                <a:ext uri="{FF2B5EF4-FFF2-40B4-BE49-F238E27FC236}">
                  <a16:creationId xmlns:a16="http://schemas.microsoft.com/office/drawing/2014/main" id="{29807E74-6BFD-4EA7-B3F3-92C0728A7D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 name="Freeform 22">
              <a:extLst>
                <a:ext uri="{FF2B5EF4-FFF2-40B4-BE49-F238E27FC236}">
                  <a16:creationId xmlns:a16="http://schemas.microsoft.com/office/drawing/2014/main" id="{C9EDBF49-4B87-4B6F-BEE6-DDC4A63CE6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 name="Freeform 23">
              <a:extLst>
                <a:ext uri="{FF2B5EF4-FFF2-40B4-BE49-F238E27FC236}">
                  <a16:creationId xmlns:a16="http://schemas.microsoft.com/office/drawing/2014/main" id="{7738C468-1405-4ED9-8392-F93FA995EE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Freeform 24">
              <a:extLst>
                <a:ext uri="{FF2B5EF4-FFF2-40B4-BE49-F238E27FC236}">
                  <a16:creationId xmlns:a16="http://schemas.microsoft.com/office/drawing/2014/main" id="{F16402CF-F511-450A-8584-8C8A5B7E9D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Freeform 25">
              <a:extLst>
                <a:ext uri="{FF2B5EF4-FFF2-40B4-BE49-F238E27FC236}">
                  <a16:creationId xmlns:a16="http://schemas.microsoft.com/office/drawing/2014/main" id="{85E5B49A-CFC2-4019-9BA6-528095F788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标题 1">
            <a:extLst>
              <a:ext uri="{FF2B5EF4-FFF2-40B4-BE49-F238E27FC236}">
                <a16:creationId xmlns:a16="http://schemas.microsoft.com/office/drawing/2014/main" id="{2D9A4ECD-020A-5E4D-9827-14F922E5BA9B}"/>
              </a:ext>
            </a:extLst>
          </p:cNvPr>
          <p:cNvSpPr>
            <a:spLocks noGrp="1"/>
          </p:cNvSpPr>
          <p:nvPr>
            <p:ph type="title"/>
          </p:nvPr>
        </p:nvSpPr>
        <p:spPr>
          <a:xfrm>
            <a:off x="7269686" y="795527"/>
            <a:ext cx="4123738" cy="1433323"/>
          </a:xfrm>
        </p:spPr>
        <p:txBody>
          <a:bodyPr>
            <a:normAutofit/>
          </a:bodyPr>
          <a:lstStyle/>
          <a:p>
            <a:pPr algn="l"/>
            <a:r>
              <a:rPr lang="en-US" altLang="zh-CN" sz="2500" b="1">
                <a:solidFill>
                  <a:schemeClr val="tx2"/>
                </a:solidFill>
              </a:rPr>
              <a:t>4. Prevent and respond to the cyberbullying behavior</a:t>
            </a:r>
            <a:br>
              <a:rPr lang="zh-CN" altLang="zh-CN" sz="2500">
                <a:solidFill>
                  <a:schemeClr val="tx2"/>
                </a:solidFill>
              </a:rPr>
            </a:br>
            <a:endParaRPr kumimoji="1" lang="zh-CN" altLang="en-US" sz="2500">
              <a:solidFill>
                <a:schemeClr val="tx2"/>
              </a:solidFill>
            </a:endParaRPr>
          </a:p>
        </p:txBody>
      </p:sp>
      <p:sp>
        <p:nvSpPr>
          <p:cNvPr id="120" name="Rectangle 94">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rgbClr val="F93808"/>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descr="标志上写着字&#10;&#10;描述已自动生成">
            <a:extLst>
              <a:ext uri="{FF2B5EF4-FFF2-40B4-BE49-F238E27FC236}">
                <a16:creationId xmlns:a16="http://schemas.microsoft.com/office/drawing/2014/main" id="{77932101-88C6-824C-8454-1936E8A10AF0}"/>
              </a:ext>
            </a:extLst>
          </p:cNvPr>
          <p:cNvPicPr>
            <a:picLocks noChangeAspect="1"/>
          </p:cNvPicPr>
          <p:nvPr/>
        </p:nvPicPr>
        <p:blipFill>
          <a:blip r:embed="rId2"/>
          <a:stretch>
            <a:fillRect/>
          </a:stretch>
        </p:blipFill>
        <p:spPr>
          <a:xfrm>
            <a:off x="1333303" y="960214"/>
            <a:ext cx="4919472" cy="4919472"/>
          </a:xfrm>
          <a:prstGeom prst="rect">
            <a:avLst/>
          </a:prstGeom>
          <a:ln w="12700">
            <a:noFill/>
          </a:ln>
        </p:spPr>
      </p:pic>
      <p:sp>
        <p:nvSpPr>
          <p:cNvPr id="3" name="内容占位符 2">
            <a:extLst>
              <a:ext uri="{FF2B5EF4-FFF2-40B4-BE49-F238E27FC236}">
                <a16:creationId xmlns:a16="http://schemas.microsoft.com/office/drawing/2014/main" id="{472EABAD-183E-D249-8C49-9B4A200CD003}"/>
              </a:ext>
            </a:extLst>
          </p:cNvPr>
          <p:cNvSpPr>
            <a:spLocks noGrp="1"/>
          </p:cNvSpPr>
          <p:nvPr>
            <p:ph idx="1"/>
          </p:nvPr>
        </p:nvSpPr>
        <p:spPr>
          <a:xfrm>
            <a:off x="7293817" y="2338388"/>
            <a:ext cx="4099607" cy="3678237"/>
          </a:xfrm>
        </p:spPr>
        <p:txBody>
          <a:bodyPr>
            <a:normAutofit/>
          </a:bodyPr>
          <a:lstStyle/>
          <a:p>
            <a:pPr>
              <a:buClr>
                <a:srgbClr val="F93808"/>
              </a:buClr>
            </a:pPr>
            <a:r>
              <a:rPr lang="en-US" altLang="zh-CN"/>
              <a:t>Educate and inform: To rise above cyberbullying we need to change the culture in which it happens. Youth need to understand that what may seem like “just a joke” can have a powerful and negative impact on someone else. </a:t>
            </a:r>
            <a:endParaRPr lang="zh-CN" altLang="zh-CN"/>
          </a:p>
          <a:p>
            <a:pPr>
              <a:buClr>
                <a:srgbClr val="F93808"/>
              </a:buClr>
            </a:pPr>
            <a:endParaRPr kumimoji="1" lang="zh-CN" altLang="en-US"/>
          </a:p>
        </p:txBody>
      </p:sp>
    </p:spTree>
    <p:extLst>
      <p:ext uri="{BB962C8B-B14F-4D97-AF65-F5344CB8AC3E}">
        <p14:creationId xmlns:p14="http://schemas.microsoft.com/office/powerpoint/2010/main" val="1994563052"/>
      </p:ext>
    </p:extLst>
  </p:cSld>
  <p:clrMapOvr>
    <a:masterClrMapping/>
  </p:clrMapOvr>
</p:sld>
</file>

<file path=ppt/theme/theme1.xml><?xml version="1.0" encoding="utf-8"?>
<a:theme xmlns:a="http://schemas.openxmlformats.org/drawingml/2006/main" name="地图集">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docProps/app.xml><?xml version="1.0" encoding="utf-8"?>
<Properties xmlns="http://schemas.openxmlformats.org/officeDocument/2006/extended-properties" xmlns:vt="http://schemas.openxmlformats.org/officeDocument/2006/docPropsVTypes">
  <Template>地图集</Template>
  <TotalTime>19</TotalTime>
  <Words>848</Words>
  <Application>Microsoft Macintosh PowerPoint</Application>
  <PresentationFormat>宽屏</PresentationFormat>
  <Paragraphs>25</Paragraphs>
  <Slides>15</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15</vt:i4>
      </vt:variant>
    </vt:vector>
  </HeadingPairs>
  <TitlesOfParts>
    <vt:vector size="19" baseType="lpstr">
      <vt:lpstr>Calibri Light</vt:lpstr>
      <vt:lpstr>Rockwell</vt:lpstr>
      <vt:lpstr>Wingdings</vt:lpstr>
      <vt:lpstr>地图集</vt:lpstr>
      <vt:lpstr>Cyberbully Lesson </vt:lpstr>
      <vt:lpstr>Define and determine the behaviors of a cyberbully </vt:lpstr>
      <vt:lpstr>PowerPoint 演示文稿</vt:lpstr>
      <vt:lpstr>Assess if they or their friend are being a cyberbully </vt:lpstr>
      <vt:lpstr>PowerPoint 演示文稿</vt:lpstr>
      <vt:lpstr>PowerPoint 演示文稿</vt:lpstr>
      <vt:lpstr>PowerPoint 演示文稿</vt:lpstr>
      <vt:lpstr>Stand up to cyberbullying  </vt:lpstr>
      <vt:lpstr>PowerPoint 演示文稿</vt:lpstr>
      <vt:lpstr>Posting something nice about the person being targeted. If your kids want to do something public, they can let people know that they are supporting the person being targeted by posting something good about them.  </vt:lpstr>
      <vt:lpstr>Privately talking to the person doing the bullying. If your kids want to talk directly to the person doing the bullying, to avoid embarrassing them, they should send a private message or text.  </vt:lpstr>
      <vt:lpstr>If something is happening right now that they have to stop, they can try distracting the person who is doing the bullying or giving the person who is being targeted a chance to get out of the situation without being embarrassed (for instance, by changing the conversation, or sharing something unrelated, like a funny video).  </vt:lpstr>
      <vt:lpstr>4. Prevent and respond to the cyberbullying behavior </vt:lpstr>
      <vt:lpstr>4. Prevent and respond to the cyberbullying behavior </vt:lpstr>
      <vt:lpstr>4. Prevent and respond to the cyberbullying behavior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Cyberbully Lesson </dc:title>
  <dc:creator>SY0769@outlook.com</dc:creator>
  <cp:lastModifiedBy>SY0769@outlook.com</cp:lastModifiedBy>
  <cp:revision>2</cp:revision>
  <dcterms:created xsi:type="dcterms:W3CDTF">2021-07-31T10:55:21Z</dcterms:created>
  <dcterms:modified xsi:type="dcterms:W3CDTF">2021-07-31T11:14:34Z</dcterms:modified>
</cp:coreProperties>
</file>