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2" r:id="rId7"/>
    <p:sldId id="263" r:id="rId8"/>
    <p:sldId id="264" r:id="rId9"/>
    <p:sldId id="265" r:id="rId10"/>
    <p:sldId id="260" r:id="rId11"/>
    <p:sldId id="267" r:id="rId12"/>
    <p:sldId id="270" r:id="rId13"/>
    <p:sldId id="268" r:id="rId14"/>
    <p:sldId id="269" r:id="rId15"/>
    <p:sldId id="272" r:id="rId16"/>
    <p:sldId id="271"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66"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16"/>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2"/>
    <p:restoredTop sz="94632"/>
  </p:normalViewPr>
  <p:slideViewPr>
    <p:cSldViewPr snapToGrid="0" snapToObjects="1">
      <p:cViewPr varScale="1">
        <p:scale>
          <a:sx n="85" d="100"/>
          <a:sy n="85" d="100"/>
        </p:scale>
        <p:origin x="134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_rels/data2.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hyperlink" Target="https://scratch.mit.edu/projects/556072616" TargetMode="External"/><Relationship Id="rId5" Type="http://schemas.openxmlformats.org/officeDocument/2006/relationships/image" Target="../media/image40.svg"/><Relationship Id="rId4" Type="http://schemas.openxmlformats.org/officeDocument/2006/relationships/image" Target="../media/image3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_rels/drawing2.xml.rels><?xml version="1.0" encoding="UTF-8" standalone="yes"?>
<Relationships xmlns="http://schemas.openxmlformats.org/package/2006/relationships"><Relationship Id="rId3" Type="http://schemas.openxmlformats.org/officeDocument/2006/relationships/hyperlink" Target="https://scratch.mit.edu/projects/556072616" TargetMode="External"/><Relationship Id="rId2" Type="http://schemas.openxmlformats.org/officeDocument/2006/relationships/image" Target="../media/image38.svg"/><Relationship Id="rId1" Type="http://schemas.openxmlformats.org/officeDocument/2006/relationships/image" Target="../media/image37.png"/><Relationship Id="rId5" Type="http://schemas.openxmlformats.org/officeDocument/2006/relationships/image" Target="../media/image40.svg"/><Relationship Id="rId4" Type="http://schemas.openxmlformats.org/officeDocument/2006/relationships/image" Target="../media/image3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coloredtext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dk2">
        <a:alpha val="0"/>
      </a:schemeClr>
    </dgm:fillClrLst>
    <dgm:linClrLst meth="repeat">
      <a:schemeClr val="dk2">
        <a:alpha val="0"/>
      </a:schemeClr>
    </dgm:linClrLst>
    <dgm:effectClrLst/>
    <dgm:txLinClrLst/>
    <dgm:txFillClrLst meth="repeat">
      <a:schemeClr val="dk2"/>
    </dgm:txFillClrLst>
    <dgm:txEffectClrLst/>
  </dgm:styleLbl>
</dgm:colorsDef>
</file>

<file path=ppt/diagrams/data1.xml><?xml version="1.0" encoding="utf-8"?>
<dgm:dataModel xmlns:dgm="http://schemas.openxmlformats.org/drawingml/2006/diagram" xmlns:a="http://schemas.openxmlformats.org/drawingml/2006/main">
  <dgm:ptLst>
    <dgm:pt modelId="{B8A010F4-20C7-4D0C-B406-64AEAC8A268C}"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00E5770D-2EC9-4CE1-9D6E-50CA8378514A}">
      <dgm:prSet/>
      <dgm:spPr/>
      <dgm:t>
        <a:bodyPr/>
        <a:lstStyle/>
        <a:p>
          <a:pPr>
            <a:lnSpc>
              <a:spcPct val="100000"/>
            </a:lnSpc>
          </a:pPr>
          <a:r>
            <a:rPr lang="en-US"/>
            <a:t>Plants and animals maintain the health of an ecosystem. </a:t>
          </a:r>
        </a:p>
      </dgm:t>
    </dgm:pt>
    <dgm:pt modelId="{CCE33581-ACD9-49B5-BD0D-10E409DC0D11}" type="parTrans" cxnId="{02E1A5BC-C354-4A6F-A650-79F4380B28DA}">
      <dgm:prSet/>
      <dgm:spPr/>
      <dgm:t>
        <a:bodyPr/>
        <a:lstStyle/>
        <a:p>
          <a:endParaRPr lang="en-US"/>
        </a:p>
      </dgm:t>
    </dgm:pt>
    <dgm:pt modelId="{AF17C993-FE95-493D-B49A-5845E3F403D8}" type="sibTrans" cxnId="{02E1A5BC-C354-4A6F-A650-79F4380B28DA}">
      <dgm:prSet/>
      <dgm:spPr/>
      <dgm:t>
        <a:bodyPr/>
        <a:lstStyle/>
        <a:p>
          <a:endParaRPr lang="en-US"/>
        </a:p>
      </dgm:t>
    </dgm:pt>
    <dgm:pt modelId="{15DB1542-0CF3-4956-94EF-855304A5DB27}">
      <dgm:prSet/>
      <dgm:spPr/>
      <dgm:t>
        <a:bodyPr/>
        <a:lstStyle/>
        <a:p>
          <a:pPr>
            <a:lnSpc>
              <a:spcPct val="100000"/>
            </a:lnSpc>
          </a:pPr>
          <a:r>
            <a:rPr lang="en-US"/>
            <a:t>When species become endangered, it's a sign that an ecosystem is out of balance. But the balance within an ecosystem isn't always easy to maintain: the loss of one species often triggers the loss of others.</a:t>
          </a:r>
        </a:p>
      </dgm:t>
    </dgm:pt>
    <dgm:pt modelId="{7848F9BB-9FBB-4F3F-8347-1F611EBC5C8D}" type="parTrans" cxnId="{09C9C6FC-EB22-4469-AA9C-C76328627501}">
      <dgm:prSet/>
      <dgm:spPr/>
      <dgm:t>
        <a:bodyPr/>
        <a:lstStyle/>
        <a:p>
          <a:endParaRPr lang="en-US"/>
        </a:p>
      </dgm:t>
    </dgm:pt>
    <dgm:pt modelId="{BE94454C-B2C8-4E0E-ACCA-5335EE1F5ABF}" type="sibTrans" cxnId="{09C9C6FC-EB22-4469-AA9C-C76328627501}">
      <dgm:prSet/>
      <dgm:spPr/>
      <dgm:t>
        <a:bodyPr/>
        <a:lstStyle/>
        <a:p>
          <a:endParaRPr lang="en-US"/>
        </a:p>
      </dgm:t>
    </dgm:pt>
    <dgm:pt modelId="{83528B84-69C1-4386-A1BF-A266E0A786F1}" type="pres">
      <dgm:prSet presAssocID="{B8A010F4-20C7-4D0C-B406-64AEAC8A268C}" presName="root" presStyleCnt="0">
        <dgm:presLayoutVars>
          <dgm:dir/>
          <dgm:resizeHandles val="exact"/>
        </dgm:presLayoutVars>
      </dgm:prSet>
      <dgm:spPr/>
    </dgm:pt>
    <dgm:pt modelId="{B7EB79E3-BF03-4D23-811C-9582D5AB1101}" type="pres">
      <dgm:prSet presAssocID="{00E5770D-2EC9-4CE1-9D6E-50CA8378514A}" presName="compNode" presStyleCnt="0"/>
      <dgm:spPr/>
    </dgm:pt>
    <dgm:pt modelId="{A9DCDF79-3086-49D0-B41E-C3D2D826A2BB}" type="pres">
      <dgm:prSet presAssocID="{00E5770D-2EC9-4CE1-9D6E-50CA8378514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多肉植物"/>
        </a:ext>
      </dgm:extLst>
    </dgm:pt>
    <dgm:pt modelId="{239AAF83-64ED-4100-805F-CA0A11BBDE80}" type="pres">
      <dgm:prSet presAssocID="{00E5770D-2EC9-4CE1-9D6E-50CA8378514A}" presName="spaceRect" presStyleCnt="0"/>
      <dgm:spPr/>
    </dgm:pt>
    <dgm:pt modelId="{342E2AA9-F9D4-452B-9086-AFE59D31F86B}" type="pres">
      <dgm:prSet presAssocID="{00E5770D-2EC9-4CE1-9D6E-50CA8378514A}" presName="textRect" presStyleLbl="revTx" presStyleIdx="0" presStyleCnt="2">
        <dgm:presLayoutVars>
          <dgm:chMax val="1"/>
          <dgm:chPref val="1"/>
        </dgm:presLayoutVars>
      </dgm:prSet>
      <dgm:spPr/>
    </dgm:pt>
    <dgm:pt modelId="{1FE5B908-DC34-4834-978B-A6AE3BCAFDAF}" type="pres">
      <dgm:prSet presAssocID="{AF17C993-FE95-493D-B49A-5845E3F403D8}" presName="sibTrans" presStyleCnt="0"/>
      <dgm:spPr/>
    </dgm:pt>
    <dgm:pt modelId="{59365AFB-9D45-4207-B41F-9FDCE7256E14}" type="pres">
      <dgm:prSet presAssocID="{15DB1542-0CF3-4956-94EF-855304A5DB27}" presName="compNode" presStyleCnt="0"/>
      <dgm:spPr/>
    </dgm:pt>
    <dgm:pt modelId="{6C0B71FA-1FF9-4B99-AA1B-5ADFB823D92E}" type="pres">
      <dgm:prSet presAssocID="{15DB1542-0CF3-4956-94EF-855304A5DB27}"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狮子"/>
        </a:ext>
      </dgm:extLst>
    </dgm:pt>
    <dgm:pt modelId="{455F4AE7-6B23-49F8-9E0F-F79623E7C27B}" type="pres">
      <dgm:prSet presAssocID="{15DB1542-0CF3-4956-94EF-855304A5DB27}" presName="spaceRect" presStyleCnt="0"/>
      <dgm:spPr/>
    </dgm:pt>
    <dgm:pt modelId="{6BF02A42-F35E-48EB-BDF7-F8CB241FCEEB}" type="pres">
      <dgm:prSet presAssocID="{15DB1542-0CF3-4956-94EF-855304A5DB27}" presName="textRect" presStyleLbl="revTx" presStyleIdx="1" presStyleCnt="2">
        <dgm:presLayoutVars>
          <dgm:chMax val="1"/>
          <dgm:chPref val="1"/>
        </dgm:presLayoutVars>
      </dgm:prSet>
      <dgm:spPr/>
    </dgm:pt>
  </dgm:ptLst>
  <dgm:cxnLst>
    <dgm:cxn modelId="{7A133848-5398-4FAA-9580-073C4800A363}" type="presOf" srcId="{15DB1542-0CF3-4956-94EF-855304A5DB27}" destId="{6BF02A42-F35E-48EB-BDF7-F8CB241FCEEB}" srcOrd="0" destOrd="0" presId="urn:microsoft.com/office/officeart/2018/2/layout/IconLabelList"/>
    <dgm:cxn modelId="{6EA76C66-0C11-41B9-AE72-68842AEC608C}" type="presOf" srcId="{B8A010F4-20C7-4D0C-B406-64AEAC8A268C}" destId="{83528B84-69C1-4386-A1BF-A266E0A786F1}" srcOrd="0" destOrd="0" presId="urn:microsoft.com/office/officeart/2018/2/layout/IconLabelList"/>
    <dgm:cxn modelId="{02E1A5BC-C354-4A6F-A650-79F4380B28DA}" srcId="{B8A010F4-20C7-4D0C-B406-64AEAC8A268C}" destId="{00E5770D-2EC9-4CE1-9D6E-50CA8378514A}" srcOrd="0" destOrd="0" parTransId="{CCE33581-ACD9-49B5-BD0D-10E409DC0D11}" sibTransId="{AF17C993-FE95-493D-B49A-5845E3F403D8}"/>
    <dgm:cxn modelId="{F4F316CF-57BF-4206-96B0-5FE1A5839E30}" type="presOf" srcId="{00E5770D-2EC9-4CE1-9D6E-50CA8378514A}" destId="{342E2AA9-F9D4-452B-9086-AFE59D31F86B}" srcOrd="0" destOrd="0" presId="urn:microsoft.com/office/officeart/2018/2/layout/IconLabelList"/>
    <dgm:cxn modelId="{09C9C6FC-EB22-4469-AA9C-C76328627501}" srcId="{B8A010F4-20C7-4D0C-B406-64AEAC8A268C}" destId="{15DB1542-0CF3-4956-94EF-855304A5DB27}" srcOrd="1" destOrd="0" parTransId="{7848F9BB-9FBB-4F3F-8347-1F611EBC5C8D}" sibTransId="{BE94454C-B2C8-4E0E-ACCA-5335EE1F5ABF}"/>
    <dgm:cxn modelId="{C228F890-061E-4B30-806C-5952F03EECCB}" type="presParOf" srcId="{83528B84-69C1-4386-A1BF-A266E0A786F1}" destId="{B7EB79E3-BF03-4D23-811C-9582D5AB1101}" srcOrd="0" destOrd="0" presId="urn:microsoft.com/office/officeart/2018/2/layout/IconLabelList"/>
    <dgm:cxn modelId="{C5CB2055-8C0C-421A-A94D-4816B6E924D3}" type="presParOf" srcId="{B7EB79E3-BF03-4D23-811C-9582D5AB1101}" destId="{A9DCDF79-3086-49D0-B41E-C3D2D826A2BB}" srcOrd="0" destOrd="0" presId="urn:microsoft.com/office/officeart/2018/2/layout/IconLabelList"/>
    <dgm:cxn modelId="{7D1E4C57-2E0A-4EA7-BAC6-04BA46373F9A}" type="presParOf" srcId="{B7EB79E3-BF03-4D23-811C-9582D5AB1101}" destId="{239AAF83-64ED-4100-805F-CA0A11BBDE80}" srcOrd="1" destOrd="0" presId="urn:microsoft.com/office/officeart/2018/2/layout/IconLabelList"/>
    <dgm:cxn modelId="{A85BEED8-646A-4855-B9D1-37A667F908C3}" type="presParOf" srcId="{B7EB79E3-BF03-4D23-811C-9582D5AB1101}" destId="{342E2AA9-F9D4-452B-9086-AFE59D31F86B}" srcOrd="2" destOrd="0" presId="urn:microsoft.com/office/officeart/2018/2/layout/IconLabelList"/>
    <dgm:cxn modelId="{9C1143E4-4B9A-41D1-904C-EDFC70A1E522}" type="presParOf" srcId="{83528B84-69C1-4386-A1BF-A266E0A786F1}" destId="{1FE5B908-DC34-4834-978B-A6AE3BCAFDAF}" srcOrd="1" destOrd="0" presId="urn:microsoft.com/office/officeart/2018/2/layout/IconLabelList"/>
    <dgm:cxn modelId="{D28DFA04-EB28-4E88-AC06-6602A9422B42}" type="presParOf" srcId="{83528B84-69C1-4386-A1BF-A266E0A786F1}" destId="{59365AFB-9D45-4207-B41F-9FDCE7256E14}" srcOrd="2" destOrd="0" presId="urn:microsoft.com/office/officeart/2018/2/layout/IconLabelList"/>
    <dgm:cxn modelId="{3F970360-639B-4E4C-A019-AA3FFDCAE23A}" type="presParOf" srcId="{59365AFB-9D45-4207-B41F-9FDCE7256E14}" destId="{6C0B71FA-1FF9-4B99-AA1B-5ADFB823D92E}" srcOrd="0" destOrd="0" presId="urn:microsoft.com/office/officeart/2018/2/layout/IconLabelList"/>
    <dgm:cxn modelId="{71BD8543-E854-46F0-A63A-D2CD312F6A14}" type="presParOf" srcId="{59365AFB-9D45-4207-B41F-9FDCE7256E14}" destId="{455F4AE7-6B23-49F8-9E0F-F79623E7C27B}" srcOrd="1" destOrd="0" presId="urn:microsoft.com/office/officeart/2018/2/layout/IconLabelList"/>
    <dgm:cxn modelId="{624CF493-91F7-489B-A75D-EE660523124F}" type="presParOf" srcId="{59365AFB-9D45-4207-B41F-9FDCE7256E14}" destId="{6BF02A42-F35E-48EB-BDF7-F8CB241FCEEB}"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C5608F-6B9D-410A-81A8-1B2CC31FE7E5}" type="doc">
      <dgm:prSet loTypeId="urn:microsoft.com/office/officeart/2018/5/layout/IconCircleLabelList" loCatId="icon" qsTypeId="urn:microsoft.com/office/officeart/2005/8/quickstyle/simple1" qsCatId="simple" csTypeId="urn:microsoft.com/office/officeart/2018/5/colors/Iconchunking_coloredtext_accent0_3" csCatId="mainScheme" phldr="1"/>
      <dgm:spPr/>
      <dgm:t>
        <a:bodyPr/>
        <a:lstStyle/>
        <a:p>
          <a:endParaRPr lang="en-US"/>
        </a:p>
      </dgm:t>
    </dgm:pt>
    <dgm:pt modelId="{58E0F4E1-A03B-4E5D-9C6C-D6E5109525DB}">
      <dgm:prSet/>
      <dgm:spPr/>
      <dgm:t>
        <a:bodyPr/>
        <a:lstStyle/>
        <a:p>
          <a:pPr>
            <a:lnSpc>
              <a:spcPct val="100000"/>
            </a:lnSpc>
            <a:defRPr cap="all"/>
          </a:pPr>
          <a:r>
            <a:rPr kumimoji="1" lang="en-US" dirty="0"/>
            <a:t>Take </a:t>
          </a:r>
          <a:r>
            <a:rPr kumimoji="1" lang="en-US" dirty="0" err="1"/>
            <a:t>Home</a:t>
          </a:r>
          <a:r>
            <a:rPr kumimoji="1" lang="en-US" dirty="0" err="1">
              <a:hlinkClick xmlns:r="http://schemas.openxmlformats.org/officeDocument/2006/relationships" r:id="rId1"/>
            </a:rPr>
            <a:t>https</a:t>
          </a:r>
          <a:r>
            <a:rPr kumimoji="1" lang="en-US" dirty="0">
              <a:hlinkClick xmlns:r="http://schemas.openxmlformats.org/officeDocument/2006/relationships" r:id="rId1"/>
            </a:rPr>
            <a:t>://scratch.mit.edu/projects/556072616</a:t>
          </a:r>
          <a:endParaRPr lang="en-US" dirty="0"/>
        </a:p>
      </dgm:t>
    </dgm:pt>
    <dgm:pt modelId="{6C56C6A0-4CE3-4B56-815F-B56E8443FFBA}" type="parTrans" cxnId="{8DB756D7-775C-4FDB-967B-0BE3857EC1DF}">
      <dgm:prSet/>
      <dgm:spPr/>
      <dgm:t>
        <a:bodyPr/>
        <a:lstStyle/>
        <a:p>
          <a:endParaRPr lang="en-US"/>
        </a:p>
      </dgm:t>
    </dgm:pt>
    <dgm:pt modelId="{3D37A6A7-1701-466F-98CC-56EEDEF715D6}" type="sibTrans" cxnId="{8DB756D7-775C-4FDB-967B-0BE3857EC1DF}">
      <dgm:prSet/>
      <dgm:spPr/>
      <dgm:t>
        <a:bodyPr/>
        <a:lstStyle/>
        <a:p>
          <a:endParaRPr lang="en-US"/>
        </a:p>
      </dgm:t>
    </dgm:pt>
    <dgm:pt modelId="{0C81639D-D214-445E-B62B-C5761312E60F}">
      <dgm:prSet/>
      <dgm:spPr/>
      <dgm:t>
        <a:bodyPr/>
        <a:lstStyle/>
        <a:p>
          <a:pPr>
            <a:lnSpc>
              <a:spcPct val="100000"/>
            </a:lnSpc>
            <a:defRPr cap="all"/>
          </a:pPr>
          <a:r>
            <a:rPr kumimoji="1" lang="en-US"/>
            <a:t>Group Poster </a:t>
          </a:r>
          <a:endParaRPr lang="en-US"/>
        </a:p>
      </dgm:t>
    </dgm:pt>
    <dgm:pt modelId="{DCF13C56-5405-44D4-AADC-2C494023B79D}" type="parTrans" cxnId="{F493F24B-FF10-4E20-9241-ABB855C2B472}">
      <dgm:prSet/>
      <dgm:spPr/>
      <dgm:t>
        <a:bodyPr/>
        <a:lstStyle/>
        <a:p>
          <a:endParaRPr lang="en-US"/>
        </a:p>
      </dgm:t>
    </dgm:pt>
    <dgm:pt modelId="{FEC47D72-A370-42B9-9629-4E8C2FA7797A}" type="sibTrans" cxnId="{F493F24B-FF10-4E20-9241-ABB855C2B472}">
      <dgm:prSet/>
      <dgm:spPr/>
      <dgm:t>
        <a:bodyPr/>
        <a:lstStyle/>
        <a:p>
          <a:endParaRPr lang="en-US"/>
        </a:p>
      </dgm:t>
    </dgm:pt>
    <dgm:pt modelId="{0C3F2810-FCAB-4FD9-A9C0-0AFDAD95B265}" type="pres">
      <dgm:prSet presAssocID="{5FC5608F-6B9D-410A-81A8-1B2CC31FE7E5}" presName="root" presStyleCnt="0">
        <dgm:presLayoutVars>
          <dgm:dir/>
          <dgm:resizeHandles val="exact"/>
        </dgm:presLayoutVars>
      </dgm:prSet>
      <dgm:spPr/>
    </dgm:pt>
    <dgm:pt modelId="{5304509B-07DE-4553-BCC9-3D7F8106C206}" type="pres">
      <dgm:prSet presAssocID="{58E0F4E1-A03B-4E5D-9C6C-D6E5109525DB}" presName="compNode" presStyleCnt="0"/>
      <dgm:spPr/>
    </dgm:pt>
    <dgm:pt modelId="{A840A834-F612-4790-AD89-63EE9AFE7501}" type="pres">
      <dgm:prSet presAssocID="{58E0F4E1-A03B-4E5D-9C6C-D6E5109525DB}" presName="iconBgRect" presStyleLbl="bgShp" presStyleIdx="0" presStyleCnt="2"/>
      <dgm:spPr/>
    </dgm:pt>
    <dgm:pt modelId="{B47DDAA0-1677-4E98-9553-619F44669EF8}" type="pres">
      <dgm:prSet presAssocID="{58E0F4E1-A03B-4E5D-9C6C-D6E5109525DB}" presName="iconRect" presStyleLbl="node1" presStyleIdx="0" presStyleCnt="2"/>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房子"/>
        </a:ext>
      </dgm:extLst>
    </dgm:pt>
    <dgm:pt modelId="{699B92B2-ECE2-4766-9978-6370F06E5C71}" type="pres">
      <dgm:prSet presAssocID="{58E0F4E1-A03B-4E5D-9C6C-D6E5109525DB}" presName="spaceRect" presStyleCnt="0"/>
      <dgm:spPr/>
    </dgm:pt>
    <dgm:pt modelId="{2472828B-07CE-4A1C-AA1D-9923EE133510}" type="pres">
      <dgm:prSet presAssocID="{58E0F4E1-A03B-4E5D-9C6C-D6E5109525DB}" presName="textRect" presStyleLbl="revTx" presStyleIdx="0" presStyleCnt="2">
        <dgm:presLayoutVars>
          <dgm:chMax val="1"/>
          <dgm:chPref val="1"/>
        </dgm:presLayoutVars>
      </dgm:prSet>
      <dgm:spPr/>
    </dgm:pt>
    <dgm:pt modelId="{7A2987A1-1037-475B-B571-654821BE42F3}" type="pres">
      <dgm:prSet presAssocID="{3D37A6A7-1701-466F-98CC-56EEDEF715D6}" presName="sibTrans" presStyleCnt="0"/>
      <dgm:spPr/>
    </dgm:pt>
    <dgm:pt modelId="{6CE676B4-46A3-4D79-AE1B-EDF8C538B036}" type="pres">
      <dgm:prSet presAssocID="{0C81639D-D214-445E-B62B-C5761312E60F}" presName="compNode" presStyleCnt="0"/>
      <dgm:spPr/>
    </dgm:pt>
    <dgm:pt modelId="{00258D0C-C5FB-4BF3-8F80-5A0BA17B6CDA}" type="pres">
      <dgm:prSet presAssocID="{0C81639D-D214-445E-B62B-C5761312E60F}" presName="iconBgRect" presStyleLbl="bgShp" presStyleIdx="1" presStyleCnt="2"/>
      <dgm:spPr/>
    </dgm:pt>
    <dgm:pt modelId="{2C351B7C-5B16-471A-AE4A-777AF87FB902}" type="pres">
      <dgm:prSet presAssocID="{0C81639D-D214-445E-B62B-C5761312E60F}" presName="iconRect" presStyleLbl="node1" presStyleIdx="1" presStyleCnt="2"/>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组"/>
        </a:ext>
      </dgm:extLst>
    </dgm:pt>
    <dgm:pt modelId="{D892FD13-8448-45F4-AFF3-51346E1BA209}" type="pres">
      <dgm:prSet presAssocID="{0C81639D-D214-445E-B62B-C5761312E60F}" presName="spaceRect" presStyleCnt="0"/>
      <dgm:spPr/>
    </dgm:pt>
    <dgm:pt modelId="{8B29FE86-E307-4071-8E2E-17458F662DFE}" type="pres">
      <dgm:prSet presAssocID="{0C81639D-D214-445E-B62B-C5761312E60F}" presName="textRect" presStyleLbl="revTx" presStyleIdx="1" presStyleCnt="2">
        <dgm:presLayoutVars>
          <dgm:chMax val="1"/>
          <dgm:chPref val="1"/>
        </dgm:presLayoutVars>
      </dgm:prSet>
      <dgm:spPr/>
    </dgm:pt>
  </dgm:ptLst>
  <dgm:cxnLst>
    <dgm:cxn modelId="{F493F24B-FF10-4E20-9241-ABB855C2B472}" srcId="{5FC5608F-6B9D-410A-81A8-1B2CC31FE7E5}" destId="{0C81639D-D214-445E-B62B-C5761312E60F}" srcOrd="1" destOrd="0" parTransId="{DCF13C56-5405-44D4-AADC-2C494023B79D}" sibTransId="{FEC47D72-A370-42B9-9629-4E8C2FA7797A}"/>
    <dgm:cxn modelId="{EBC43258-5846-4D95-B728-E48B8F04DC3E}" type="presOf" srcId="{5FC5608F-6B9D-410A-81A8-1B2CC31FE7E5}" destId="{0C3F2810-FCAB-4FD9-A9C0-0AFDAD95B265}" srcOrd="0" destOrd="0" presId="urn:microsoft.com/office/officeart/2018/5/layout/IconCircleLabelList"/>
    <dgm:cxn modelId="{DF3EE388-1060-4306-AE94-86CD56F97ED1}" type="presOf" srcId="{0C81639D-D214-445E-B62B-C5761312E60F}" destId="{8B29FE86-E307-4071-8E2E-17458F662DFE}" srcOrd="0" destOrd="0" presId="urn:microsoft.com/office/officeart/2018/5/layout/IconCircleLabelList"/>
    <dgm:cxn modelId="{7DDF34D6-2617-41DF-9C43-098343D1408A}" type="presOf" srcId="{58E0F4E1-A03B-4E5D-9C6C-D6E5109525DB}" destId="{2472828B-07CE-4A1C-AA1D-9923EE133510}" srcOrd="0" destOrd="0" presId="urn:microsoft.com/office/officeart/2018/5/layout/IconCircleLabelList"/>
    <dgm:cxn modelId="{8DB756D7-775C-4FDB-967B-0BE3857EC1DF}" srcId="{5FC5608F-6B9D-410A-81A8-1B2CC31FE7E5}" destId="{58E0F4E1-A03B-4E5D-9C6C-D6E5109525DB}" srcOrd="0" destOrd="0" parTransId="{6C56C6A0-4CE3-4B56-815F-B56E8443FFBA}" sibTransId="{3D37A6A7-1701-466F-98CC-56EEDEF715D6}"/>
    <dgm:cxn modelId="{41BCC478-BAB0-47AB-91FA-97472072DB84}" type="presParOf" srcId="{0C3F2810-FCAB-4FD9-A9C0-0AFDAD95B265}" destId="{5304509B-07DE-4553-BCC9-3D7F8106C206}" srcOrd="0" destOrd="0" presId="urn:microsoft.com/office/officeart/2018/5/layout/IconCircleLabelList"/>
    <dgm:cxn modelId="{ECA5484B-23E7-46F5-A663-8AEA8D2E2AEC}" type="presParOf" srcId="{5304509B-07DE-4553-BCC9-3D7F8106C206}" destId="{A840A834-F612-4790-AD89-63EE9AFE7501}" srcOrd="0" destOrd="0" presId="urn:microsoft.com/office/officeart/2018/5/layout/IconCircleLabelList"/>
    <dgm:cxn modelId="{4919CC5C-DD54-45D7-A315-D05BE370D13B}" type="presParOf" srcId="{5304509B-07DE-4553-BCC9-3D7F8106C206}" destId="{B47DDAA0-1677-4E98-9553-619F44669EF8}" srcOrd="1" destOrd="0" presId="urn:microsoft.com/office/officeart/2018/5/layout/IconCircleLabelList"/>
    <dgm:cxn modelId="{D316FD14-E09C-48F0-9405-6BA8885E1199}" type="presParOf" srcId="{5304509B-07DE-4553-BCC9-3D7F8106C206}" destId="{699B92B2-ECE2-4766-9978-6370F06E5C71}" srcOrd="2" destOrd="0" presId="urn:microsoft.com/office/officeart/2018/5/layout/IconCircleLabelList"/>
    <dgm:cxn modelId="{C5B178CA-A05B-40F9-9B26-408EAA39E776}" type="presParOf" srcId="{5304509B-07DE-4553-BCC9-3D7F8106C206}" destId="{2472828B-07CE-4A1C-AA1D-9923EE133510}" srcOrd="3" destOrd="0" presId="urn:microsoft.com/office/officeart/2018/5/layout/IconCircleLabelList"/>
    <dgm:cxn modelId="{2910CA2D-2AD3-426A-9CD8-23CFA8A6A012}" type="presParOf" srcId="{0C3F2810-FCAB-4FD9-A9C0-0AFDAD95B265}" destId="{7A2987A1-1037-475B-B571-654821BE42F3}" srcOrd="1" destOrd="0" presId="urn:microsoft.com/office/officeart/2018/5/layout/IconCircleLabelList"/>
    <dgm:cxn modelId="{6C5C46D7-0B72-4802-8F2A-C60D96C8E647}" type="presParOf" srcId="{0C3F2810-FCAB-4FD9-A9C0-0AFDAD95B265}" destId="{6CE676B4-46A3-4D79-AE1B-EDF8C538B036}" srcOrd="2" destOrd="0" presId="urn:microsoft.com/office/officeart/2018/5/layout/IconCircleLabelList"/>
    <dgm:cxn modelId="{ABD0B6BB-4A93-4F02-BE29-AA1A6366B5FC}" type="presParOf" srcId="{6CE676B4-46A3-4D79-AE1B-EDF8C538B036}" destId="{00258D0C-C5FB-4BF3-8F80-5A0BA17B6CDA}" srcOrd="0" destOrd="0" presId="urn:microsoft.com/office/officeart/2018/5/layout/IconCircleLabelList"/>
    <dgm:cxn modelId="{A3E7F172-C6DE-461A-BADA-774C053EAB4C}" type="presParOf" srcId="{6CE676B4-46A3-4D79-AE1B-EDF8C538B036}" destId="{2C351B7C-5B16-471A-AE4A-777AF87FB902}" srcOrd="1" destOrd="0" presId="urn:microsoft.com/office/officeart/2018/5/layout/IconCircleLabelList"/>
    <dgm:cxn modelId="{8877C9FA-A341-47B2-87A1-B8F63F767877}" type="presParOf" srcId="{6CE676B4-46A3-4D79-AE1B-EDF8C538B036}" destId="{D892FD13-8448-45F4-AFF3-51346E1BA209}" srcOrd="2" destOrd="0" presId="urn:microsoft.com/office/officeart/2018/5/layout/IconCircleLabelList"/>
    <dgm:cxn modelId="{AED0A20F-6BDB-477F-8AD6-1DCE20F30693}" type="presParOf" srcId="{6CE676B4-46A3-4D79-AE1B-EDF8C538B036}" destId="{8B29FE86-E307-4071-8E2E-17458F662DFE}"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CDF79-3086-49D0-B41E-C3D2D826A2BB}">
      <dsp:nvSpPr>
        <dsp:cNvPr id="0" name=""/>
        <dsp:cNvSpPr/>
      </dsp:nvSpPr>
      <dsp:spPr>
        <a:xfrm>
          <a:off x="1291637" y="158166"/>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2E2AA9-F9D4-452B-9086-AFE59D31F86B}">
      <dsp:nvSpPr>
        <dsp:cNvPr id="0" name=""/>
        <dsp:cNvSpPr/>
      </dsp:nvSpPr>
      <dsp:spPr>
        <a:xfrm>
          <a:off x="103637" y="2572446"/>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a:t>Plants and animals maintain the health of an ecosystem. </a:t>
          </a:r>
        </a:p>
      </dsp:txBody>
      <dsp:txXfrm>
        <a:off x="103637" y="2572446"/>
        <a:ext cx="4320000" cy="720000"/>
      </dsp:txXfrm>
    </dsp:sp>
    <dsp:sp modelId="{6C0B71FA-1FF9-4B99-AA1B-5ADFB823D92E}">
      <dsp:nvSpPr>
        <dsp:cNvPr id="0" name=""/>
        <dsp:cNvSpPr/>
      </dsp:nvSpPr>
      <dsp:spPr>
        <a:xfrm>
          <a:off x="6367637" y="158166"/>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F02A42-F35E-48EB-BDF7-F8CB241FCEEB}">
      <dsp:nvSpPr>
        <dsp:cNvPr id="0" name=""/>
        <dsp:cNvSpPr/>
      </dsp:nvSpPr>
      <dsp:spPr>
        <a:xfrm>
          <a:off x="5179637" y="2572446"/>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a:t>When species become endangered, it's a sign that an ecosystem is out of balance. But the balance within an ecosystem isn't always easy to maintain: the loss of one species often triggers the loss of others.</a:t>
          </a:r>
        </a:p>
      </dsp:txBody>
      <dsp:txXfrm>
        <a:off x="5179637" y="2572446"/>
        <a:ext cx="432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40A834-F612-4790-AD89-63EE9AFE7501}">
      <dsp:nvSpPr>
        <dsp:cNvPr id="0" name=""/>
        <dsp:cNvSpPr/>
      </dsp:nvSpPr>
      <dsp:spPr>
        <a:xfrm>
          <a:off x="1589187" y="61613"/>
          <a:ext cx="2196000" cy="2196000"/>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7DDAA0-1677-4E98-9553-619F44669EF8}">
      <dsp:nvSpPr>
        <dsp:cNvPr id="0" name=""/>
        <dsp:cNvSpPr/>
      </dsp:nvSpPr>
      <dsp:spPr>
        <a:xfrm>
          <a:off x="2057187" y="529613"/>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472828B-07CE-4A1C-AA1D-9923EE133510}">
      <dsp:nvSpPr>
        <dsp:cNvPr id="0" name=""/>
        <dsp:cNvSpPr/>
      </dsp:nvSpPr>
      <dsp:spPr>
        <a:xfrm>
          <a:off x="887187" y="2941613"/>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kumimoji="1" lang="en-US" sz="1100" kern="1200" dirty="0"/>
            <a:t>Take </a:t>
          </a:r>
          <a:r>
            <a:rPr kumimoji="1" lang="en-US" sz="1100" kern="1200" dirty="0" err="1"/>
            <a:t>Home</a:t>
          </a:r>
          <a:r>
            <a:rPr kumimoji="1" lang="en-US" sz="1100" kern="1200" dirty="0" err="1">
              <a:hlinkClick xmlns:r="http://schemas.openxmlformats.org/officeDocument/2006/relationships" r:id="rId3"/>
            </a:rPr>
            <a:t>https</a:t>
          </a:r>
          <a:r>
            <a:rPr kumimoji="1" lang="en-US" sz="1100" kern="1200" dirty="0">
              <a:hlinkClick xmlns:r="http://schemas.openxmlformats.org/officeDocument/2006/relationships" r:id="rId3"/>
            </a:rPr>
            <a:t>://scratch.mit.edu/projects/556072616</a:t>
          </a:r>
          <a:endParaRPr lang="en-US" sz="1100" kern="1200" dirty="0"/>
        </a:p>
      </dsp:txBody>
      <dsp:txXfrm>
        <a:off x="887187" y="2941613"/>
        <a:ext cx="3600000" cy="720000"/>
      </dsp:txXfrm>
    </dsp:sp>
    <dsp:sp modelId="{00258D0C-C5FB-4BF3-8F80-5A0BA17B6CDA}">
      <dsp:nvSpPr>
        <dsp:cNvPr id="0" name=""/>
        <dsp:cNvSpPr/>
      </dsp:nvSpPr>
      <dsp:spPr>
        <a:xfrm>
          <a:off x="5819187" y="61613"/>
          <a:ext cx="2196000" cy="2196000"/>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351B7C-5B16-471A-AE4A-777AF87FB902}">
      <dsp:nvSpPr>
        <dsp:cNvPr id="0" name=""/>
        <dsp:cNvSpPr/>
      </dsp:nvSpPr>
      <dsp:spPr>
        <a:xfrm>
          <a:off x="6287187" y="529613"/>
          <a:ext cx="1260000" cy="1260000"/>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29FE86-E307-4071-8E2E-17458F662DFE}">
      <dsp:nvSpPr>
        <dsp:cNvPr id="0" name=""/>
        <dsp:cNvSpPr/>
      </dsp:nvSpPr>
      <dsp:spPr>
        <a:xfrm>
          <a:off x="5117187" y="2941613"/>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kumimoji="1" lang="en-US" sz="1100" kern="1200"/>
            <a:t>Group Poster </a:t>
          </a:r>
          <a:endParaRPr lang="en-US" sz="1100" kern="1200"/>
        </a:p>
      </dsp:txBody>
      <dsp:txXfrm>
        <a:off x="5117187" y="2941613"/>
        <a:ext cx="36000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zh-CN" altLang="en-US"/>
              <a:t>单击此处编辑母版标题样式</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8/2/21</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ncho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zh-CN" altLang="en-US"/>
              <a:t>单击此处编辑母版标题样式</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8A87A34-81AB-432B-8DAE-1953F412C126}" type="datetimeFigureOut">
              <a:rPr lang="en-US" dirty="0"/>
              <a:t>8/2/21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8/2/21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1447191" y="2824269"/>
            <a:ext cx="4645152" cy="264445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412362" y="2821491"/>
            <a:ext cx="4645152" cy="2637371"/>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8/2/21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8/2/21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8/2/21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dirty="0"/>
              <a:t>8/2/21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8/2/21</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8/2/21</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2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hyperlink" Target="https://spca.bc.ca/locations/wild-arc/" TargetMode="External"/><Relationship Id="rId7" Type="http://schemas.openxmlformats.org/officeDocument/2006/relationships/hyperlink" Target="https://spca.bc.ca/news-events/enewsletters/wildsense-newsletter/" TargetMode="External"/><Relationship Id="rId2" Type="http://schemas.openxmlformats.org/officeDocument/2006/relationships/image" Target="../media/image34.jpg"/><Relationship Id="rId1" Type="http://schemas.openxmlformats.org/officeDocument/2006/relationships/slideLayout" Target="../slideLayouts/slideLayout2.xml"/><Relationship Id="rId6" Type="http://schemas.openxmlformats.org/officeDocument/2006/relationships/hyperlink" Target="https://spca.bc.ca/programs-services/wildlife-rehabilitation/wild-arc-critter-cam/" TargetMode="External"/><Relationship Id="rId5" Type="http://schemas.openxmlformats.org/officeDocument/2006/relationships/hyperlink" Target="https://spca.bc.ca/programs-services/wildlife-rehabilitation/save-wild-lives/" TargetMode="External"/><Relationship Id="rId4" Type="http://schemas.openxmlformats.org/officeDocument/2006/relationships/hyperlink" Target="https://spca.bc.ca/programs-services/wildlife-rehabilitation/rescue-wild-animal/"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g"/><Relationship Id="rId7" Type="http://schemas.openxmlformats.org/officeDocument/2006/relationships/image" Target="../media/image44.sv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7.svg"/></Relationships>
</file>

<file path=ppt/slides/_rels/slide32.xml.rels><?xml version="1.0" encoding="UTF-8" standalone="yes"?>
<Relationships xmlns="http://schemas.openxmlformats.org/package/2006/relationships"><Relationship Id="rId3" Type="http://schemas.openxmlformats.org/officeDocument/2006/relationships/hyperlink" Target="https://wwf.panda.org/" TargetMode="External"/><Relationship Id="rId2" Type="http://schemas.openxmlformats.org/officeDocument/2006/relationships/hyperlink" Target="https://www.wanderlust.co.uk/contributors/wanderlust-tea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8DB5D5-9771-8A4C-923D-5CB1FC8A293B}"/>
              </a:ext>
            </a:extLst>
          </p:cNvPr>
          <p:cNvSpPr>
            <a:spLocks noGrp="1"/>
          </p:cNvSpPr>
          <p:nvPr>
            <p:ph type="ctrTitle"/>
          </p:nvPr>
        </p:nvSpPr>
        <p:spPr/>
        <p:txBody>
          <a:bodyPr/>
          <a:lstStyle/>
          <a:p>
            <a:r>
              <a:rPr lang="en-CA" altLang="zh-CN" dirty="0"/>
              <a:t>The Endangered Animal</a:t>
            </a:r>
            <a:endParaRPr kumimoji="1" lang="zh-CN" altLang="en-US" dirty="0"/>
          </a:p>
        </p:txBody>
      </p:sp>
      <p:sp>
        <p:nvSpPr>
          <p:cNvPr id="3" name="副标题 2">
            <a:extLst>
              <a:ext uri="{FF2B5EF4-FFF2-40B4-BE49-F238E27FC236}">
                <a16:creationId xmlns:a16="http://schemas.microsoft.com/office/drawing/2014/main" id="{D70BC0F0-90EF-F746-8B1C-433DE93DE998}"/>
              </a:ext>
            </a:extLst>
          </p:cNvPr>
          <p:cNvSpPr>
            <a:spLocks noGrp="1"/>
          </p:cNvSpPr>
          <p:nvPr>
            <p:ph type="subTitle" idx="1"/>
          </p:nvPr>
        </p:nvSpPr>
        <p:spPr/>
        <p:txBody>
          <a:bodyPr/>
          <a:lstStyle/>
          <a:p>
            <a:r>
              <a:rPr kumimoji="1" lang="en-CA" altLang="zh-CN" dirty="0"/>
              <a:t>By Scarlett Yuan</a:t>
            </a:r>
            <a:endParaRPr kumimoji="1" lang="zh-CN" altLang="en-US" dirty="0"/>
          </a:p>
        </p:txBody>
      </p:sp>
    </p:spTree>
    <p:extLst>
      <p:ext uri="{BB962C8B-B14F-4D97-AF65-F5344CB8AC3E}">
        <p14:creationId xmlns:p14="http://schemas.microsoft.com/office/powerpoint/2010/main" val="153146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3" name="Picture 12">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5" name="Straight Connector 14">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6" name="图片占位符 5" descr="卡通人物&#10;&#10;中度可信度描述已自动生成">
            <a:extLst>
              <a:ext uri="{FF2B5EF4-FFF2-40B4-BE49-F238E27FC236}">
                <a16:creationId xmlns:a16="http://schemas.microsoft.com/office/drawing/2014/main" id="{88F05195-F0E4-A442-BC87-70BD0EFF9019}"/>
              </a:ext>
            </a:extLst>
          </p:cNvPr>
          <p:cNvPicPr>
            <a:picLocks noGrp="1" noChangeAspect="1"/>
          </p:cNvPicPr>
          <p:nvPr>
            <p:ph type="pic" idx="1"/>
          </p:nvPr>
        </p:nvPicPr>
        <p:blipFill rotWithShape="1">
          <a:blip r:embed="rId3"/>
          <a:srcRect l="19194" t="5887" b="3204"/>
          <a:stretch/>
        </p:blipFill>
        <p:spPr>
          <a:xfrm>
            <a:off x="2" y="10"/>
            <a:ext cx="12191695" cy="6857990"/>
          </a:xfrm>
          <a:prstGeom prst="rect">
            <a:avLst/>
          </a:prstGeom>
        </p:spPr>
      </p:pic>
      <p:sp>
        <p:nvSpPr>
          <p:cNvPr id="19" name="Rectangle 18">
            <a:extLst>
              <a:ext uri="{FF2B5EF4-FFF2-40B4-BE49-F238E27FC236}">
                <a16:creationId xmlns:a16="http://schemas.microsoft.com/office/drawing/2014/main" id="{6A0FFA78-985C-4F50-B21A-77045C7DF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6786" y="3064931"/>
            <a:ext cx="8295215" cy="2488568"/>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C8085BD2-5291-4C4C-A626-EFA84BAC6E8A}"/>
              </a:ext>
            </a:extLst>
          </p:cNvPr>
          <p:cNvSpPr>
            <a:spLocks noGrp="1"/>
          </p:cNvSpPr>
          <p:nvPr>
            <p:ph type="title"/>
          </p:nvPr>
        </p:nvSpPr>
        <p:spPr>
          <a:xfrm>
            <a:off x="4065511" y="3236470"/>
            <a:ext cx="6832500" cy="1252601"/>
          </a:xfrm>
        </p:spPr>
        <p:txBody>
          <a:bodyPr vert="horz" lIns="91440" tIns="45720" rIns="91440" bIns="0" rtlCol="0" anchor="b">
            <a:normAutofit/>
          </a:bodyPr>
          <a:lstStyle/>
          <a:p>
            <a:r>
              <a:rPr lang="en-US" altLang="zh-CN" sz="4100" dirty="0">
                <a:solidFill>
                  <a:srgbClr val="FFFFFE"/>
                </a:solidFill>
              </a:rPr>
              <a:t>The Endangered Animal</a:t>
            </a:r>
            <a:endParaRPr kumimoji="1" lang="en-US" altLang="zh-CN" sz="4100" dirty="0">
              <a:solidFill>
                <a:srgbClr val="FFFFFE"/>
              </a:solidFill>
            </a:endParaRPr>
          </a:p>
        </p:txBody>
      </p:sp>
      <p:sp>
        <p:nvSpPr>
          <p:cNvPr id="4" name="文本占位符 3">
            <a:extLst>
              <a:ext uri="{FF2B5EF4-FFF2-40B4-BE49-F238E27FC236}">
                <a16:creationId xmlns:a16="http://schemas.microsoft.com/office/drawing/2014/main" id="{CC15B668-8CB9-554A-A4F9-7320195B65DE}"/>
              </a:ext>
            </a:extLst>
          </p:cNvPr>
          <p:cNvSpPr>
            <a:spLocks noGrp="1"/>
          </p:cNvSpPr>
          <p:nvPr>
            <p:ph type="body" sz="half" idx="2"/>
          </p:nvPr>
        </p:nvSpPr>
        <p:spPr>
          <a:xfrm>
            <a:off x="4065511" y="4669144"/>
            <a:ext cx="6832499" cy="716529"/>
          </a:xfrm>
        </p:spPr>
        <p:txBody>
          <a:bodyPr vert="horz" lIns="91440" tIns="91440" rIns="91440" bIns="91440" rtlCol="0">
            <a:normAutofit/>
          </a:bodyPr>
          <a:lstStyle/>
          <a:p>
            <a:pPr>
              <a:lnSpc>
                <a:spcPct val="110000"/>
              </a:lnSpc>
            </a:pPr>
            <a:r>
              <a:rPr lang="en-US" altLang="zh-CN" sz="1600" cap="all" dirty="0">
                <a:solidFill>
                  <a:srgbClr val="FFFFFE"/>
                </a:solidFill>
              </a:rPr>
              <a:t>Introducing the endangered species, and how they become a global concern.</a:t>
            </a:r>
            <a:endParaRPr kumimoji="1" lang="en-US" altLang="zh-CN" sz="1600" cap="all" dirty="0">
              <a:solidFill>
                <a:srgbClr val="FFFFFE"/>
              </a:solidFill>
            </a:endParaRPr>
          </a:p>
        </p:txBody>
      </p:sp>
      <p:cxnSp>
        <p:nvCxnSpPr>
          <p:cNvPr id="21" name="Straight Connector 20">
            <a:extLst>
              <a:ext uri="{FF2B5EF4-FFF2-40B4-BE49-F238E27FC236}">
                <a16:creationId xmlns:a16="http://schemas.microsoft.com/office/drawing/2014/main" id="{65409EC7-69B1-45CC-8FB7-1964C1AB67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509" y="4666480"/>
            <a:ext cx="6832499" cy="0"/>
          </a:xfrm>
          <a:prstGeom prst="line">
            <a:avLst/>
          </a:prstGeom>
          <a:ln w="31750">
            <a:solidFill>
              <a:srgbClr val="C19348"/>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43391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3" name="Picture 12">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5" name="Straight Connector 14">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6" name="图片占位符 5" descr="犀牛在草地上&#10;&#10;描述已自动生成">
            <a:extLst>
              <a:ext uri="{FF2B5EF4-FFF2-40B4-BE49-F238E27FC236}">
                <a16:creationId xmlns:a16="http://schemas.microsoft.com/office/drawing/2014/main" id="{D882D4DC-B54B-A34A-9426-3149730983A2}"/>
              </a:ext>
            </a:extLst>
          </p:cNvPr>
          <p:cNvPicPr>
            <a:picLocks noGrp="1" noChangeAspect="1"/>
          </p:cNvPicPr>
          <p:nvPr>
            <p:ph type="pic" idx="1"/>
          </p:nvPr>
        </p:nvPicPr>
        <p:blipFill rotWithShape="1">
          <a:blip r:embed="rId3"/>
          <a:srcRect t="1731" r="9093" b="7360"/>
          <a:stretch/>
        </p:blipFill>
        <p:spPr>
          <a:xfrm>
            <a:off x="2" y="10"/>
            <a:ext cx="12191695" cy="6857990"/>
          </a:xfrm>
          <a:prstGeom prst="rect">
            <a:avLst/>
          </a:prstGeom>
        </p:spPr>
      </p:pic>
      <p:sp>
        <p:nvSpPr>
          <p:cNvPr id="19" name="Rectangle 18">
            <a:extLst>
              <a:ext uri="{FF2B5EF4-FFF2-40B4-BE49-F238E27FC236}">
                <a16:creationId xmlns:a16="http://schemas.microsoft.com/office/drawing/2014/main" id="{F2AF0D79-4A1A-4F27-B9F0-CF252C4AC9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8" y="636753"/>
            <a:ext cx="8299435" cy="5572810"/>
          </a:xfrm>
          <a:prstGeom prst="rect">
            <a:avLst/>
          </a:prstGeom>
          <a:solidFill>
            <a:srgbClr val="000001">
              <a:alpha val="7490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61519DA7-8863-B047-9A23-BDDF6C9ABC2F}"/>
              </a:ext>
            </a:extLst>
          </p:cNvPr>
          <p:cNvSpPr>
            <a:spLocks noGrp="1"/>
          </p:cNvSpPr>
          <p:nvPr>
            <p:ph type="title"/>
          </p:nvPr>
        </p:nvSpPr>
        <p:spPr>
          <a:xfrm>
            <a:off x="1304017" y="804520"/>
            <a:ext cx="6815731" cy="1049235"/>
          </a:xfrm>
        </p:spPr>
        <p:txBody>
          <a:bodyPr vert="horz" lIns="91440" tIns="45720" rIns="91440" bIns="45720" rtlCol="0" anchor="t">
            <a:normAutofit/>
          </a:bodyPr>
          <a:lstStyle/>
          <a:p>
            <a:r>
              <a:rPr lang="en-US" altLang="zh-CN" dirty="0">
                <a:solidFill>
                  <a:srgbClr val="FFFFFE"/>
                </a:solidFill>
              </a:rPr>
              <a:t>Javan rhinoceros</a:t>
            </a:r>
            <a:endParaRPr kumimoji="1" lang="en-US" altLang="zh-CN" dirty="0">
              <a:solidFill>
                <a:srgbClr val="FFFFFE"/>
              </a:solidFill>
            </a:endParaRPr>
          </a:p>
        </p:txBody>
      </p:sp>
      <p:cxnSp>
        <p:nvCxnSpPr>
          <p:cNvPr id="21" name="Straight Connector 20">
            <a:extLst>
              <a:ext uri="{FF2B5EF4-FFF2-40B4-BE49-F238E27FC236}">
                <a16:creationId xmlns:a16="http://schemas.microsoft.com/office/drawing/2014/main" id="{8E83266B-97F8-4AB9-818F-3A70E8D858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6385" y="1847088"/>
            <a:ext cx="6813363" cy="0"/>
          </a:xfrm>
          <a:prstGeom prst="line">
            <a:avLst/>
          </a:prstGeom>
          <a:ln w="31750">
            <a:solidFill>
              <a:srgbClr val="CBA567"/>
            </a:solidFill>
          </a:ln>
        </p:spPr>
        <p:style>
          <a:lnRef idx="3">
            <a:schemeClr val="accent1"/>
          </a:lnRef>
          <a:fillRef idx="0">
            <a:schemeClr val="accent1"/>
          </a:fillRef>
          <a:effectRef idx="2">
            <a:schemeClr val="accent1"/>
          </a:effectRef>
          <a:fontRef idx="minor">
            <a:schemeClr val="tx1"/>
          </a:fontRef>
        </p:style>
      </p:cxnSp>
      <p:sp>
        <p:nvSpPr>
          <p:cNvPr id="4" name="文本占位符 3">
            <a:extLst>
              <a:ext uri="{FF2B5EF4-FFF2-40B4-BE49-F238E27FC236}">
                <a16:creationId xmlns:a16="http://schemas.microsoft.com/office/drawing/2014/main" id="{200C6411-D7AD-3041-B68C-8C78291DAEAA}"/>
              </a:ext>
            </a:extLst>
          </p:cNvPr>
          <p:cNvSpPr>
            <a:spLocks noGrp="1"/>
          </p:cNvSpPr>
          <p:nvPr>
            <p:ph type="body" sz="half" idx="2"/>
          </p:nvPr>
        </p:nvSpPr>
        <p:spPr>
          <a:xfrm>
            <a:off x="1304017" y="2015733"/>
            <a:ext cx="6815731" cy="4021267"/>
          </a:xfrm>
        </p:spPr>
        <p:txBody>
          <a:bodyPr vert="horz" lIns="91440" tIns="45720" rIns="91440" bIns="45720" rtlCol="0" anchor="t">
            <a:normAutofit/>
          </a:bodyPr>
          <a:lstStyle/>
          <a:p>
            <a:pPr indent="-228600">
              <a:lnSpc>
                <a:spcPct val="110000"/>
              </a:lnSpc>
              <a:buClr>
                <a:srgbClr val="CBA567"/>
              </a:buClr>
              <a:buFont typeface="Arial" panose="020B0604020202020204" pitchFamily="34" charset="0"/>
              <a:buChar char="•"/>
            </a:pPr>
            <a:r>
              <a:rPr kumimoji="1" lang="en-US" altLang="zh-CN" sz="1300" dirty="0">
                <a:solidFill>
                  <a:srgbClr val="FFFFFE"/>
                </a:solidFill>
              </a:rPr>
              <a:t>They’re heavy animals, weighing up to 2.3 </a:t>
            </a:r>
            <a:r>
              <a:rPr kumimoji="1" lang="en-US" altLang="zh-CN" sz="1300" dirty="0" err="1">
                <a:solidFill>
                  <a:srgbClr val="FFFFFE"/>
                </a:solidFill>
              </a:rPr>
              <a:t>tonnes</a:t>
            </a:r>
            <a:r>
              <a:rPr kumimoji="1" lang="en-US" altLang="zh-CN" sz="1300" dirty="0">
                <a:solidFill>
                  <a:srgbClr val="FFFFFE"/>
                </a:solidFill>
              </a:rPr>
              <a:t>.</a:t>
            </a:r>
          </a:p>
          <a:p>
            <a:pPr indent="-228600">
              <a:lnSpc>
                <a:spcPct val="110000"/>
              </a:lnSpc>
              <a:buClr>
                <a:srgbClr val="CBA567"/>
              </a:buClr>
              <a:buFont typeface="Arial" panose="020B0604020202020204" pitchFamily="34" charset="0"/>
              <a:buChar char="•"/>
            </a:pPr>
            <a:r>
              <a:rPr kumimoji="1" lang="en-US" altLang="zh-CN" sz="1300" dirty="0">
                <a:solidFill>
                  <a:srgbClr val="FFFFFE"/>
                </a:solidFill>
              </a:rPr>
              <a:t>They live for around 30-45 years in the wild.</a:t>
            </a:r>
          </a:p>
          <a:p>
            <a:pPr indent="-228600">
              <a:lnSpc>
                <a:spcPct val="110000"/>
              </a:lnSpc>
              <a:buClr>
                <a:srgbClr val="CBA567"/>
              </a:buClr>
              <a:buFont typeface="Arial" panose="020B0604020202020204" pitchFamily="34" charset="0"/>
              <a:buChar char="•"/>
            </a:pPr>
            <a:r>
              <a:rPr kumimoji="1" lang="en-US" altLang="zh-CN" sz="1300" dirty="0">
                <a:solidFill>
                  <a:srgbClr val="FFFFFE"/>
                </a:solidFill>
              </a:rPr>
              <a:t>They’re herbivorous, only eating plants.</a:t>
            </a:r>
          </a:p>
          <a:p>
            <a:pPr indent="-228600">
              <a:lnSpc>
                <a:spcPct val="110000"/>
              </a:lnSpc>
              <a:buClr>
                <a:srgbClr val="CBA567"/>
              </a:buClr>
              <a:buFont typeface="Arial" panose="020B0604020202020204" pitchFamily="34" charset="0"/>
              <a:buChar char="•"/>
            </a:pPr>
            <a:r>
              <a:rPr kumimoji="1" lang="en-US" altLang="zh-CN" sz="1300" dirty="0">
                <a:solidFill>
                  <a:srgbClr val="FFFFFE"/>
                </a:solidFill>
              </a:rPr>
              <a:t>They’re solitary animals, except for mating pairs and mothers with young.</a:t>
            </a:r>
          </a:p>
          <a:p>
            <a:pPr indent="-228600">
              <a:lnSpc>
                <a:spcPct val="110000"/>
              </a:lnSpc>
              <a:buClr>
                <a:srgbClr val="CBA567"/>
              </a:buClr>
              <a:buFont typeface="Arial" panose="020B0604020202020204" pitchFamily="34" charset="0"/>
              <a:buChar char="•"/>
            </a:pPr>
            <a:r>
              <a:rPr kumimoji="1" lang="en-US" altLang="zh-CN" sz="1300" dirty="0">
                <a:solidFill>
                  <a:srgbClr val="FFFFFE"/>
                </a:solidFill>
              </a:rPr>
              <a:t>They’re the second-largest animal in Indonesia after the Asian elephant.</a:t>
            </a:r>
          </a:p>
          <a:p>
            <a:pPr indent="-228600">
              <a:lnSpc>
                <a:spcPct val="110000"/>
              </a:lnSpc>
              <a:buClr>
                <a:srgbClr val="CBA567"/>
              </a:buClr>
              <a:buFont typeface="Arial" panose="020B0604020202020204" pitchFamily="34" charset="0"/>
              <a:buChar char="•"/>
            </a:pPr>
            <a:r>
              <a:rPr kumimoji="1" lang="en-US" altLang="zh-CN" sz="1300" dirty="0">
                <a:solidFill>
                  <a:srgbClr val="FFFFFE"/>
                </a:solidFill>
              </a:rPr>
              <a:t>Male Javan rhinos mark their territories with dung piles and by spraying urine.</a:t>
            </a:r>
          </a:p>
          <a:p>
            <a:pPr indent="-228600">
              <a:lnSpc>
                <a:spcPct val="110000"/>
              </a:lnSpc>
              <a:buClr>
                <a:srgbClr val="CBA567"/>
              </a:buClr>
              <a:buFont typeface="Arial" panose="020B0604020202020204" pitchFamily="34" charset="0"/>
              <a:buChar char="•"/>
            </a:pPr>
            <a:r>
              <a:rPr kumimoji="1" lang="en-US" altLang="zh-CN" sz="1300" dirty="0">
                <a:solidFill>
                  <a:srgbClr val="FFFFFE"/>
                </a:solidFill>
              </a:rPr>
              <a:t>Scrapes made by their feet in the ground and twisted saplings seem to be used for communication.</a:t>
            </a:r>
          </a:p>
          <a:p>
            <a:pPr indent="-228600">
              <a:lnSpc>
                <a:spcPct val="110000"/>
              </a:lnSpc>
              <a:buClr>
                <a:srgbClr val="CBA567"/>
              </a:buClr>
              <a:buFont typeface="Arial" panose="020B0604020202020204" pitchFamily="34" charset="0"/>
              <a:buChar char="•"/>
            </a:pPr>
            <a:r>
              <a:rPr kumimoji="1" lang="en-US" altLang="zh-CN" sz="1300" dirty="0">
                <a:solidFill>
                  <a:srgbClr val="FFFFFE"/>
                </a:solidFill>
              </a:rPr>
              <a:t>The cause of their population decline has mainly been caused by poaching due to excessive demand for rhino horns and medicine. Poaching ultimately wiped out the species in Vietnam.</a:t>
            </a:r>
          </a:p>
          <a:p>
            <a:pPr indent="-228600">
              <a:lnSpc>
                <a:spcPct val="110000"/>
              </a:lnSpc>
              <a:buClr>
                <a:srgbClr val="CBA567"/>
              </a:buClr>
              <a:buFont typeface="Arial" panose="020B0604020202020204" pitchFamily="34" charset="0"/>
              <a:buChar char="•"/>
            </a:pPr>
            <a:r>
              <a:rPr kumimoji="1" lang="en-US" altLang="zh-CN" sz="1300" dirty="0">
                <a:solidFill>
                  <a:srgbClr val="FFFFFE"/>
                </a:solidFill>
              </a:rPr>
              <a:t> Their food source in Ujung </a:t>
            </a:r>
            <a:r>
              <a:rPr kumimoji="1" lang="en-US" altLang="zh-CN" sz="1300" dirty="0" err="1">
                <a:solidFill>
                  <a:srgbClr val="FFFFFE"/>
                </a:solidFill>
              </a:rPr>
              <a:t>Kulon</a:t>
            </a:r>
            <a:r>
              <a:rPr kumimoji="1" lang="en-US" altLang="zh-CN" sz="1300" dirty="0">
                <a:solidFill>
                  <a:srgbClr val="FFFFFE"/>
                </a:solidFill>
              </a:rPr>
              <a:t> National Park is being taken over by out-of-control the invasive Arenga palm, but WWF-Australia is currently working to change that.</a:t>
            </a:r>
          </a:p>
        </p:txBody>
      </p:sp>
    </p:spTree>
    <p:extLst>
      <p:ext uri="{BB962C8B-B14F-4D97-AF65-F5344CB8AC3E}">
        <p14:creationId xmlns:p14="http://schemas.microsoft.com/office/powerpoint/2010/main" val="3388204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3" name="Picture 12">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5" name="Straight Connector 14">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9" name="Rectangle 18">
            <a:extLst>
              <a:ext uri="{FF2B5EF4-FFF2-40B4-BE49-F238E27FC236}">
                <a16:creationId xmlns:a16="http://schemas.microsoft.com/office/drawing/2014/main" id="{2810100C-B2E3-4BD2-B42B-F78F0239C2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ABDA076A-A426-4BA4-91D7-2194025E1E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53317" y="1847088"/>
            <a:ext cx="498508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标题 1">
            <a:extLst>
              <a:ext uri="{FF2B5EF4-FFF2-40B4-BE49-F238E27FC236}">
                <a16:creationId xmlns:a16="http://schemas.microsoft.com/office/drawing/2014/main" id="{215F4B4D-D7CE-1F43-88E2-629CEB682F5A}"/>
              </a:ext>
            </a:extLst>
          </p:cNvPr>
          <p:cNvSpPr>
            <a:spLocks noGrp="1"/>
          </p:cNvSpPr>
          <p:nvPr>
            <p:ph type="title"/>
          </p:nvPr>
        </p:nvSpPr>
        <p:spPr>
          <a:xfrm>
            <a:off x="5753318" y="804520"/>
            <a:ext cx="4985079" cy="1049235"/>
          </a:xfrm>
        </p:spPr>
        <p:txBody>
          <a:bodyPr vert="horz" lIns="91440" tIns="45720" rIns="91440" bIns="45720" rtlCol="0" anchor="t">
            <a:normAutofit/>
          </a:bodyPr>
          <a:lstStyle/>
          <a:p>
            <a:r>
              <a:rPr lang="en-US" altLang="zh-CN" dirty="0"/>
              <a:t>Vaquita</a:t>
            </a:r>
            <a:br>
              <a:rPr lang="en-US" altLang="zh-CN" dirty="0"/>
            </a:br>
            <a:endParaRPr kumimoji="1" lang="en-US" altLang="zh-CN" dirty="0"/>
          </a:p>
        </p:txBody>
      </p:sp>
      <p:sp>
        <p:nvSpPr>
          <p:cNvPr id="23" name="Rectangle 22">
            <a:extLst>
              <a:ext uri="{FF2B5EF4-FFF2-40B4-BE49-F238E27FC236}">
                <a16:creationId xmlns:a16="http://schemas.microsoft.com/office/drawing/2014/main" id="{06FE94E2-EB97-4BF3-ADFD-1D6ECE62B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25" name="Group 24">
            <a:extLst>
              <a:ext uri="{FF2B5EF4-FFF2-40B4-BE49-F238E27FC236}">
                <a16:creationId xmlns:a16="http://schemas.microsoft.com/office/drawing/2014/main" id="{E19263DE-9849-4BA8-8990-4AFC76B953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8" y="482171"/>
            <a:ext cx="4641751" cy="5149101"/>
            <a:chOff x="7463259" y="583365"/>
            <a:chExt cx="4641750" cy="5181928"/>
          </a:xfrm>
        </p:grpSpPr>
        <p:sp>
          <p:nvSpPr>
            <p:cNvPr id="26" name="Rectangle 25">
              <a:extLst>
                <a:ext uri="{FF2B5EF4-FFF2-40B4-BE49-F238E27FC236}">
                  <a16:creationId xmlns:a16="http://schemas.microsoft.com/office/drawing/2014/main" id="{20925473-E783-403A-8BDE-D1EBDAEDA4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464175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ABD99F7-1E3E-4B98-A113-A2DAA96D11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4001651"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6" name="图片占位符 5" descr="灰色的鱼&#10;&#10;中度可信度描述已自动生成">
            <a:extLst>
              <a:ext uri="{FF2B5EF4-FFF2-40B4-BE49-F238E27FC236}">
                <a16:creationId xmlns:a16="http://schemas.microsoft.com/office/drawing/2014/main" id="{DB08A00D-ED45-0D4D-B391-BFFB6584676D}"/>
              </a:ext>
            </a:extLst>
          </p:cNvPr>
          <p:cNvPicPr>
            <a:picLocks noGrp="1" noChangeAspect="1"/>
          </p:cNvPicPr>
          <p:nvPr>
            <p:ph type="pic" idx="1"/>
          </p:nvPr>
        </p:nvPicPr>
        <p:blipFill rotWithShape="1">
          <a:blip r:embed="rId3"/>
          <a:srcRect l="17431" r="17432" b="1"/>
          <a:stretch/>
        </p:blipFill>
        <p:spPr>
          <a:xfrm>
            <a:off x="1271223" y="1116345"/>
            <a:ext cx="3362141" cy="3866172"/>
          </a:xfrm>
          <a:prstGeom prst="rect">
            <a:avLst/>
          </a:prstGeom>
        </p:spPr>
      </p:pic>
      <p:sp>
        <p:nvSpPr>
          <p:cNvPr id="4" name="文本占位符 3">
            <a:extLst>
              <a:ext uri="{FF2B5EF4-FFF2-40B4-BE49-F238E27FC236}">
                <a16:creationId xmlns:a16="http://schemas.microsoft.com/office/drawing/2014/main" id="{8B81B2FB-2DBD-6142-8382-797AC03D5B2A}"/>
              </a:ext>
            </a:extLst>
          </p:cNvPr>
          <p:cNvSpPr>
            <a:spLocks noGrp="1"/>
          </p:cNvSpPr>
          <p:nvPr>
            <p:ph type="body" sz="half" idx="2"/>
          </p:nvPr>
        </p:nvSpPr>
        <p:spPr>
          <a:xfrm>
            <a:off x="5753317" y="2015732"/>
            <a:ext cx="4985080" cy="3450613"/>
          </a:xfrm>
        </p:spPr>
        <p:txBody>
          <a:bodyPr vert="horz" lIns="91440" tIns="45720" rIns="91440" bIns="45720" rtlCol="0" anchor="t">
            <a:normAutofit/>
          </a:bodyPr>
          <a:lstStyle/>
          <a:p>
            <a:pPr indent="-228600">
              <a:lnSpc>
                <a:spcPct val="110000"/>
              </a:lnSpc>
              <a:buFont typeface="Arial" panose="020B0604020202020204" pitchFamily="34" charset="0"/>
              <a:buChar char="•"/>
            </a:pPr>
            <a:r>
              <a:rPr lang="en-US" altLang="zh-CN" sz="1500" dirty="0"/>
              <a:t>The vaquita is considered the rarest endangered marine mammal in the world. Sadly, the future looks bleak for this small porpoise, with just 10 left in the wild.</a:t>
            </a:r>
          </a:p>
          <a:p>
            <a:pPr indent="-228600">
              <a:lnSpc>
                <a:spcPct val="110000"/>
              </a:lnSpc>
              <a:buFont typeface="Arial" panose="020B0604020202020204" pitchFamily="34" charset="0"/>
              <a:buChar char="•"/>
            </a:pPr>
            <a:r>
              <a:rPr lang="en-US" altLang="zh-CN" sz="1500" dirty="0"/>
              <a:t>Found solely in the northern part of the Gulf of California, Mexico, they are fairly easy to spot due to the shallow water that they inhabit - lagoons generally no deeper than 30m. They'll quickly scarper if a boat sails by, though. </a:t>
            </a:r>
          </a:p>
          <a:p>
            <a:pPr indent="-228600">
              <a:lnSpc>
                <a:spcPct val="110000"/>
              </a:lnSpc>
              <a:buFont typeface="Arial" panose="020B0604020202020204" pitchFamily="34" charset="0"/>
              <a:buChar char="•"/>
            </a:pPr>
            <a:r>
              <a:rPr lang="en-US" altLang="zh-CN" sz="1500" dirty="0"/>
              <a:t>In the last few years, the population has dwindled at an alarming rate. Fishing nets, chlorinated pesticides, irrigation and inbreeding are just a few of the threats causing the species to teeter on the brink of extinction.</a:t>
            </a:r>
          </a:p>
          <a:p>
            <a:pPr indent="-228600">
              <a:lnSpc>
                <a:spcPct val="110000"/>
              </a:lnSpc>
              <a:buFont typeface="Arial" panose="020B0604020202020204" pitchFamily="34" charset="0"/>
              <a:buChar char="•"/>
            </a:pPr>
            <a:endParaRPr kumimoji="1" lang="en-US" altLang="zh-CN" sz="1500" dirty="0"/>
          </a:p>
        </p:txBody>
      </p:sp>
      <p:pic>
        <p:nvPicPr>
          <p:cNvPr id="29" name="Picture 28">
            <a:extLst>
              <a:ext uri="{FF2B5EF4-FFF2-40B4-BE49-F238E27FC236}">
                <a16:creationId xmlns:a16="http://schemas.microsoft.com/office/drawing/2014/main" id="{463556DA-E50F-49FC-B9C5-16746A93720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1" name="Straight Connector 30">
            <a:extLst>
              <a:ext uri="{FF2B5EF4-FFF2-40B4-BE49-F238E27FC236}">
                <a16:creationId xmlns:a16="http://schemas.microsoft.com/office/drawing/2014/main" id="{C2D4E8CC-A5F3-49D3-A830-647340CFFD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4900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66" name="Rectangle 42">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67" name="Picture 44">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68" name="Straight Connector 46">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69" name="Straight Connector 48">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70" name="Rectangle 50">
            <a:extLst>
              <a:ext uri="{FF2B5EF4-FFF2-40B4-BE49-F238E27FC236}">
                <a16:creationId xmlns:a16="http://schemas.microsoft.com/office/drawing/2014/main" id="{1669046F-5838-4C7A-BBE8-A77F40FD9C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52">
            <a:extLst>
              <a:ext uri="{FF2B5EF4-FFF2-40B4-BE49-F238E27FC236}">
                <a16:creationId xmlns:a16="http://schemas.microsoft.com/office/drawing/2014/main" id="{2D5E6CDB-92ED-43A1-9491-C46E2C8E99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72" name="Group 54">
            <a:extLst>
              <a:ext uri="{FF2B5EF4-FFF2-40B4-BE49-F238E27FC236}">
                <a16:creationId xmlns:a16="http://schemas.microsoft.com/office/drawing/2014/main" id="{EBB966BC-DC49-4138-8DEF-B1CD130339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7" y="482171"/>
            <a:ext cx="6104331" cy="5149101"/>
            <a:chOff x="632237" y="482171"/>
            <a:chExt cx="6104331" cy="5149101"/>
          </a:xfrm>
        </p:grpSpPr>
        <p:sp>
          <p:nvSpPr>
            <p:cNvPr id="56" name="Rectangle 55">
              <a:extLst>
                <a:ext uri="{FF2B5EF4-FFF2-40B4-BE49-F238E27FC236}">
                  <a16:creationId xmlns:a16="http://schemas.microsoft.com/office/drawing/2014/main" id="{EDD0BD06-EC5B-4F0E-A221-562BC2BA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237" y="482171"/>
              <a:ext cx="6104331"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56">
              <a:extLst>
                <a:ext uri="{FF2B5EF4-FFF2-40B4-BE49-F238E27FC236}">
                  <a16:creationId xmlns:a16="http://schemas.microsoft.com/office/drawing/2014/main" id="{634200B3-EC47-4A5B-A640-7118BF6AD2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5296" y="812507"/>
              <a:ext cx="5471355"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4" name="Rectangle 58">
            <a:extLst>
              <a:ext uri="{FF2B5EF4-FFF2-40B4-BE49-F238E27FC236}">
                <a16:creationId xmlns:a16="http://schemas.microsoft.com/office/drawing/2014/main" id="{23B9DAF8-7DB4-40CB-85F8-7E02F95C6C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7042" y="984450"/>
            <a:ext cx="5145580"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Connector 60">
            <a:extLst>
              <a:ext uri="{FF2B5EF4-FFF2-40B4-BE49-F238E27FC236}">
                <a16:creationId xmlns:a16="http://schemas.microsoft.com/office/drawing/2014/main" id="{606AED2C-61BA-485C-9DD4-B23B6280F9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8029" y="1847088"/>
            <a:ext cx="352036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标题 1">
            <a:extLst>
              <a:ext uri="{FF2B5EF4-FFF2-40B4-BE49-F238E27FC236}">
                <a16:creationId xmlns:a16="http://schemas.microsoft.com/office/drawing/2014/main" id="{D7B805B4-808E-8A4B-B940-BC330D42578F}"/>
              </a:ext>
            </a:extLst>
          </p:cNvPr>
          <p:cNvSpPr>
            <a:spLocks noGrp="1"/>
          </p:cNvSpPr>
          <p:nvPr>
            <p:ph type="title"/>
          </p:nvPr>
        </p:nvSpPr>
        <p:spPr>
          <a:xfrm>
            <a:off x="7218030" y="804520"/>
            <a:ext cx="3520367" cy="1049235"/>
          </a:xfrm>
        </p:spPr>
        <p:txBody>
          <a:bodyPr vert="horz" lIns="91440" tIns="45720" rIns="91440" bIns="45720" rtlCol="0" anchor="t">
            <a:normAutofit/>
          </a:bodyPr>
          <a:lstStyle/>
          <a:p>
            <a:r>
              <a:rPr lang="en-US" altLang="zh-CN" sz="2500" dirty="0"/>
              <a:t>Mountain gorillas</a:t>
            </a:r>
            <a:br>
              <a:rPr lang="en-US" altLang="zh-CN" sz="2500" dirty="0"/>
            </a:br>
            <a:endParaRPr kumimoji="1" lang="en-US" altLang="zh-CN" sz="2500" dirty="0"/>
          </a:p>
        </p:txBody>
      </p:sp>
      <p:pic>
        <p:nvPicPr>
          <p:cNvPr id="6" name="图片占位符 5" descr="小熊&#10;&#10;描述已自动生成">
            <a:extLst>
              <a:ext uri="{FF2B5EF4-FFF2-40B4-BE49-F238E27FC236}">
                <a16:creationId xmlns:a16="http://schemas.microsoft.com/office/drawing/2014/main" id="{4BD082FF-6DA1-994F-B8B0-BEE9B638B964}"/>
              </a:ext>
            </a:extLst>
          </p:cNvPr>
          <p:cNvPicPr>
            <a:picLocks noGrp="1" noChangeAspect="1"/>
          </p:cNvPicPr>
          <p:nvPr>
            <p:ph type="pic" idx="1"/>
          </p:nvPr>
        </p:nvPicPr>
        <p:blipFill rotWithShape="1">
          <a:blip r:embed="rId3"/>
          <a:srcRect l="21085" r="21082" b="-3"/>
          <a:stretch/>
        </p:blipFill>
        <p:spPr>
          <a:xfrm>
            <a:off x="2002702" y="1116345"/>
            <a:ext cx="3362189" cy="3866172"/>
          </a:xfrm>
          <a:prstGeom prst="rect">
            <a:avLst/>
          </a:prstGeom>
        </p:spPr>
      </p:pic>
      <p:sp>
        <p:nvSpPr>
          <p:cNvPr id="4" name="文本占位符 3">
            <a:extLst>
              <a:ext uri="{FF2B5EF4-FFF2-40B4-BE49-F238E27FC236}">
                <a16:creationId xmlns:a16="http://schemas.microsoft.com/office/drawing/2014/main" id="{1D453501-70BD-2A40-8915-1EDE3425F94B}"/>
              </a:ext>
            </a:extLst>
          </p:cNvPr>
          <p:cNvSpPr>
            <a:spLocks noGrp="1"/>
          </p:cNvSpPr>
          <p:nvPr>
            <p:ph type="body" sz="half" idx="2"/>
          </p:nvPr>
        </p:nvSpPr>
        <p:spPr>
          <a:xfrm>
            <a:off x="7218029" y="2015732"/>
            <a:ext cx="3520368" cy="3450613"/>
          </a:xfrm>
        </p:spPr>
        <p:txBody>
          <a:bodyPr vert="horz" lIns="91440" tIns="45720" rIns="91440" bIns="45720" rtlCol="0" anchor="t">
            <a:normAutofit/>
          </a:bodyPr>
          <a:lstStyle/>
          <a:p>
            <a:pPr indent="-228600">
              <a:lnSpc>
                <a:spcPct val="110000"/>
              </a:lnSpc>
              <a:buFont typeface="Arial" panose="020B0604020202020204" pitchFamily="34" charset="0"/>
              <a:buChar char="•"/>
            </a:pPr>
            <a:r>
              <a:rPr lang="en-US" altLang="zh-CN" sz="1400" dirty="0"/>
              <a:t>Around 1,063 exist in the wild. ... </a:t>
            </a:r>
          </a:p>
          <a:p>
            <a:pPr indent="-228600">
              <a:lnSpc>
                <a:spcPct val="110000"/>
              </a:lnSpc>
              <a:buFont typeface="Arial" panose="020B0604020202020204" pitchFamily="34" charset="0"/>
              <a:buChar char="•"/>
            </a:pPr>
            <a:r>
              <a:rPr lang="en-US" altLang="zh-CN" sz="1400" dirty="0"/>
              <a:t>They live in two isolated groups. ... </a:t>
            </a:r>
          </a:p>
          <a:p>
            <a:pPr indent="-228600">
              <a:lnSpc>
                <a:spcPct val="110000"/>
              </a:lnSpc>
              <a:buFont typeface="Arial" panose="020B0604020202020204" pitchFamily="34" charset="0"/>
              <a:buChar char="•"/>
            </a:pPr>
            <a:r>
              <a:rPr lang="en-US" altLang="zh-CN" sz="1400" dirty="0"/>
              <a:t>We share around 98% of our DNA with gorillas. ... </a:t>
            </a:r>
          </a:p>
          <a:p>
            <a:pPr indent="-228600">
              <a:lnSpc>
                <a:spcPct val="110000"/>
              </a:lnSpc>
              <a:buFont typeface="Arial" panose="020B0604020202020204" pitchFamily="34" charset="0"/>
              <a:buChar char="•"/>
            </a:pPr>
            <a:r>
              <a:rPr lang="en-US" altLang="zh-CN" sz="1400" dirty="0"/>
              <a:t>They're one of the biggest, most powerful living primates. ... </a:t>
            </a:r>
          </a:p>
          <a:p>
            <a:pPr indent="-228600">
              <a:lnSpc>
                <a:spcPct val="110000"/>
              </a:lnSpc>
              <a:buFont typeface="Arial" panose="020B0604020202020204" pitchFamily="34" charset="0"/>
              <a:buChar char="•"/>
            </a:pPr>
            <a:r>
              <a:rPr lang="en-US" altLang="zh-CN" sz="1400" dirty="0"/>
              <a:t>They can eat all day long. ... </a:t>
            </a:r>
          </a:p>
          <a:p>
            <a:pPr indent="-228600">
              <a:lnSpc>
                <a:spcPct val="110000"/>
              </a:lnSpc>
              <a:buFont typeface="Arial" panose="020B0604020202020204" pitchFamily="34" charset="0"/>
              <a:buChar char="•"/>
            </a:pPr>
            <a:r>
              <a:rPr lang="en-US" altLang="zh-CN" sz="1400" dirty="0"/>
              <a:t>They cozy up at night. ... </a:t>
            </a:r>
          </a:p>
          <a:p>
            <a:pPr indent="-228600">
              <a:lnSpc>
                <a:spcPct val="110000"/>
              </a:lnSpc>
              <a:buFont typeface="Arial" panose="020B0604020202020204" pitchFamily="34" charset="0"/>
              <a:buChar char="•"/>
            </a:pPr>
            <a:r>
              <a:rPr lang="en-US" altLang="zh-CN" sz="1400" dirty="0"/>
              <a:t>They have 16 different types of call. ... </a:t>
            </a:r>
          </a:p>
          <a:p>
            <a:pPr indent="-228600">
              <a:lnSpc>
                <a:spcPct val="110000"/>
              </a:lnSpc>
              <a:buFont typeface="Arial" panose="020B0604020202020204" pitchFamily="34" charset="0"/>
              <a:buChar char="•"/>
            </a:pPr>
            <a:r>
              <a:rPr lang="en-US" altLang="zh-CN" sz="1400" dirty="0"/>
              <a:t>They live in family groups.</a:t>
            </a:r>
          </a:p>
          <a:p>
            <a:pPr indent="-228600">
              <a:lnSpc>
                <a:spcPct val="110000"/>
              </a:lnSpc>
              <a:buFont typeface="Arial" panose="020B0604020202020204" pitchFamily="34" charset="0"/>
              <a:buChar char="•"/>
            </a:pPr>
            <a:endParaRPr kumimoji="1" lang="en-US" altLang="zh-CN" sz="1400" dirty="0"/>
          </a:p>
        </p:txBody>
      </p:sp>
      <p:pic>
        <p:nvPicPr>
          <p:cNvPr id="76" name="Picture 62">
            <a:extLst>
              <a:ext uri="{FF2B5EF4-FFF2-40B4-BE49-F238E27FC236}">
                <a16:creationId xmlns:a16="http://schemas.microsoft.com/office/drawing/2014/main" id="{7EFCF05C-6070-460B-8E60-12BE3EFD19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65" name="Straight Connector 64">
            <a:extLst>
              <a:ext uri="{FF2B5EF4-FFF2-40B4-BE49-F238E27FC236}">
                <a16:creationId xmlns:a16="http://schemas.microsoft.com/office/drawing/2014/main" id="{CFD731F1-726F-453E-9516-3058095DE9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3228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4" name="Rectangle 53">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5" name="Picture 55">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76" name="Straight Connector 57">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59">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标题 1">
            <a:extLst>
              <a:ext uri="{FF2B5EF4-FFF2-40B4-BE49-F238E27FC236}">
                <a16:creationId xmlns:a16="http://schemas.microsoft.com/office/drawing/2014/main" id="{28565FAD-5828-9C40-B75F-304D2DADF483}"/>
              </a:ext>
            </a:extLst>
          </p:cNvPr>
          <p:cNvSpPr>
            <a:spLocks noGrp="1"/>
          </p:cNvSpPr>
          <p:nvPr>
            <p:ph type="title"/>
          </p:nvPr>
        </p:nvSpPr>
        <p:spPr>
          <a:xfrm>
            <a:off x="1451579" y="804519"/>
            <a:ext cx="9603275" cy="1049235"/>
          </a:xfrm>
        </p:spPr>
        <p:txBody>
          <a:bodyPr vert="horz" lIns="91440" tIns="45720" rIns="91440" bIns="45720" rtlCol="0" anchor="t">
            <a:normAutofit/>
          </a:bodyPr>
          <a:lstStyle/>
          <a:p>
            <a:r>
              <a:rPr lang="en-US" altLang="zh-CN" sz="3200"/>
              <a:t>Tigers</a:t>
            </a:r>
            <a:br>
              <a:rPr lang="en-US" altLang="zh-CN" sz="3200"/>
            </a:br>
            <a:endParaRPr kumimoji="1" lang="en-US" altLang="zh-CN" sz="3200"/>
          </a:p>
        </p:txBody>
      </p:sp>
      <p:pic>
        <p:nvPicPr>
          <p:cNvPr id="6" name="内容占位符 5" descr="绿色的老虎&#10;&#10;描述已自动生成">
            <a:extLst>
              <a:ext uri="{FF2B5EF4-FFF2-40B4-BE49-F238E27FC236}">
                <a16:creationId xmlns:a16="http://schemas.microsoft.com/office/drawing/2014/main" id="{6A587320-124A-A044-9C62-C18516FA6ED3}"/>
              </a:ext>
            </a:extLst>
          </p:cNvPr>
          <p:cNvPicPr>
            <a:picLocks noGrp="1" noChangeAspect="1"/>
          </p:cNvPicPr>
          <p:nvPr>
            <p:ph idx="1"/>
          </p:nvPr>
        </p:nvPicPr>
        <p:blipFill>
          <a:blip r:embed="rId3"/>
          <a:stretch>
            <a:fillRect/>
          </a:stretch>
        </p:blipFill>
        <p:spPr>
          <a:xfrm>
            <a:off x="1451579" y="2091693"/>
            <a:ext cx="4960443" cy="3298694"/>
          </a:xfrm>
          <a:prstGeom prst="rect">
            <a:avLst/>
          </a:prstGeom>
        </p:spPr>
      </p:pic>
      <p:sp>
        <p:nvSpPr>
          <p:cNvPr id="4" name="文本占位符 3">
            <a:extLst>
              <a:ext uri="{FF2B5EF4-FFF2-40B4-BE49-F238E27FC236}">
                <a16:creationId xmlns:a16="http://schemas.microsoft.com/office/drawing/2014/main" id="{3ACE7C76-20A0-344F-AEDD-1D4ABD52BEB5}"/>
              </a:ext>
            </a:extLst>
          </p:cNvPr>
          <p:cNvSpPr>
            <a:spLocks noGrp="1"/>
          </p:cNvSpPr>
          <p:nvPr>
            <p:ph type="body" sz="half" idx="2"/>
          </p:nvPr>
        </p:nvSpPr>
        <p:spPr>
          <a:xfrm>
            <a:off x="6892299" y="2015734"/>
            <a:ext cx="4162555" cy="3450613"/>
          </a:xfrm>
        </p:spPr>
        <p:txBody>
          <a:bodyPr vert="horz" lIns="91440" tIns="45720" rIns="91440" bIns="45720" rtlCol="0" anchor="t">
            <a:normAutofit/>
          </a:bodyPr>
          <a:lstStyle/>
          <a:p>
            <a:pPr indent="-228600">
              <a:buFont typeface="Arial" panose="020B0604020202020204" pitchFamily="34" charset="0"/>
              <a:buChar char="•"/>
            </a:pPr>
            <a:r>
              <a:rPr lang="en-US" altLang="zh-CN"/>
              <a:t>What Makes Tigers Endangered? Several factors have negatively impacted these magnificent creatures. These include </a:t>
            </a:r>
            <a:r>
              <a:rPr lang="en-US" altLang="zh-CN" b="1"/>
              <a:t>poaching, Illegal trade of tiger parts</a:t>
            </a:r>
            <a:r>
              <a:rPr lang="en-US" altLang="zh-CN"/>
              <a:t>, loss of habitat, human conflict, and climate change. Perhaps the most significant factors are poaching and illegal trading of tiger parts.</a:t>
            </a:r>
            <a:endParaRPr kumimoji="1" lang="en-US" altLang="zh-CN"/>
          </a:p>
        </p:txBody>
      </p:sp>
    </p:spTree>
    <p:extLst>
      <p:ext uri="{BB962C8B-B14F-4D97-AF65-F5344CB8AC3E}">
        <p14:creationId xmlns:p14="http://schemas.microsoft.com/office/powerpoint/2010/main" val="3618767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45" name="Picture 44">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47" name="Straight Connector 46">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51" name="Rectangle 50">
            <a:extLst>
              <a:ext uri="{FF2B5EF4-FFF2-40B4-BE49-F238E27FC236}">
                <a16:creationId xmlns:a16="http://schemas.microsoft.com/office/drawing/2014/main" id="{10419CA0-BFB4-4390-AB8F-5DBFCA45D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5CF4C623-16D7-4722-8EFB-A5B0E3BC07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7"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标题 1">
            <a:extLst>
              <a:ext uri="{FF2B5EF4-FFF2-40B4-BE49-F238E27FC236}">
                <a16:creationId xmlns:a16="http://schemas.microsoft.com/office/drawing/2014/main" id="{FA6E4A7E-3D03-1344-8B50-B932CD44E3B2}"/>
              </a:ext>
            </a:extLst>
          </p:cNvPr>
          <p:cNvSpPr>
            <a:spLocks noGrp="1"/>
          </p:cNvSpPr>
          <p:nvPr>
            <p:ph type="title"/>
          </p:nvPr>
        </p:nvSpPr>
        <p:spPr>
          <a:xfrm>
            <a:off x="1451580" y="804520"/>
            <a:ext cx="5550355" cy="1049235"/>
          </a:xfrm>
        </p:spPr>
        <p:txBody>
          <a:bodyPr vert="horz" lIns="91440" tIns="45720" rIns="91440" bIns="45720" rtlCol="0" anchor="t">
            <a:normAutofit/>
          </a:bodyPr>
          <a:lstStyle/>
          <a:p>
            <a:r>
              <a:rPr lang="en-US" altLang="zh-CN" sz="3200"/>
              <a:t>Asian elephants</a:t>
            </a:r>
            <a:br>
              <a:rPr lang="en-US" altLang="zh-CN" sz="3200"/>
            </a:br>
            <a:endParaRPr kumimoji="1" lang="en-US" altLang="zh-CN" sz="3200"/>
          </a:p>
        </p:txBody>
      </p:sp>
      <p:sp>
        <p:nvSpPr>
          <p:cNvPr id="55" name="Rectangle 54">
            <a:extLst>
              <a:ext uri="{FF2B5EF4-FFF2-40B4-BE49-F238E27FC236}">
                <a16:creationId xmlns:a16="http://schemas.microsoft.com/office/drawing/2014/main" id="{596E9C81-ACBE-459E-A7D5-2BB824B68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 name="文本占位符 3">
            <a:extLst>
              <a:ext uri="{FF2B5EF4-FFF2-40B4-BE49-F238E27FC236}">
                <a16:creationId xmlns:a16="http://schemas.microsoft.com/office/drawing/2014/main" id="{98420CD7-3179-C248-82B8-D4E8EB3F4D12}"/>
              </a:ext>
            </a:extLst>
          </p:cNvPr>
          <p:cNvSpPr>
            <a:spLocks noGrp="1"/>
          </p:cNvSpPr>
          <p:nvPr>
            <p:ph type="body" sz="half" idx="2"/>
          </p:nvPr>
        </p:nvSpPr>
        <p:spPr>
          <a:xfrm>
            <a:off x="1451580" y="2015732"/>
            <a:ext cx="5550355" cy="3450613"/>
          </a:xfrm>
        </p:spPr>
        <p:txBody>
          <a:bodyPr vert="horz" lIns="91440" tIns="45720" rIns="91440" bIns="45720" rtlCol="0" anchor="t">
            <a:normAutofit/>
          </a:bodyPr>
          <a:lstStyle/>
          <a:p>
            <a:pPr indent="-228600">
              <a:buFont typeface="Arial" panose="020B0604020202020204" pitchFamily="34" charset="0"/>
              <a:buChar char="•"/>
            </a:pPr>
            <a:r>
              <a:rPr lang="en-US" altLang="zh-CN"/>
              <a:t>Asian elephants are the continent's largest terrestrial mammals. They can </a:t>
            </a:r>
            <a:r>
              <a:rPr lang="en-US" altLang="zh-CN" b="1"/>
              <a:t>reach 6.4m in length and 3m at the shoulder</a:t>
            </a:r>
            <a:r>
              <a:rPr lang="en-US" altLang="zh-CN"/>
              <a:t>, and weigh as much as 5 tonnes. They are smaller than African elephants and have proportionally smaller ears, which they keep in constant motion in order to cool themselves.</a:t>
            </a:r>
            <a:endParaRPr kumimoji="1" lang="en-US" altLang="zh-CN"/>
          </a:p>
        </p:txBody>
      </p:sp>
      <p:grpSp>
        <p:nvGrpSpPr>
          <p:cNvPr id="57" name="Group 56">
            <a:extLst>
              <a:ext uri="{FF2B5EF4-FFF2-40B4-BE49-F238E27FC236}">
                <a16:creationId xmlns:a16="http://schemas.microsoft.com/office/drawing/2014/main" id="{CEBDCB18-ABE5-43B0-8B68-89FEDAECB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77388" y="482171"/>
            <a:ext cx="4074533" cy="5149101"/>
            <a:chOff x="7463259" y="583365"/>
            <a:chExt cx="4074533" cy="5181928"/>
          </a:xfrm>
        </p:grpSpPr>
        <p:sp>
          <p:nvSpPr>
            <p:cNvPr id="58" name="Rectangle 57">
              <a:extLst>
                <a:ext uri="{FF2B5EF4-FFF2-40B4-BE49-F238E27FC236}">
                  <a16:creationId xmlns:a16="http://schemas.microsoft.com/office/drawing/2014/main" id="{483C65C6-7268-490D-B4A8-927D45FAB6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4074533"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6133D4A5-82E5-43A0-9FF0-81B7AC16C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345028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6" name="内容占位符 5" descr="草地上有一群大象&#10;&#10;描述已自动生成">
            <a:extLst>
              <a:ext uri="{FF2B5EF4-FFF2-40B4-BE49-F238E27FC236}">
                <a16:creationId xmlns:a16="http://schemas.microsoft.com/office/drawing/2014/main" id="{426DF40C-1711-0E47-B54F-3D123E8429A7}"/>
              </a:ext>
            </a:extLst>
          </p:cNvPr>
          <p:cNvPicPr>
            <a:picLocks noGrp="1" noChangeAspect="1"/>
          </p:cNvPicPr>
          <p:nvPr>
            <p:ph idx="1"/>
          </p:nvPr>
        </p:nvPicPr>
        <p:blipFill rotWithShape="1">
          <a:blip r:embed="rId3"/>
          <a:srcRect l="28172" r="23501"/>
          <a:stretch/>
        </p:blipFill>
        <p:spPr>
          <a:xfrm>
            <a:off x="8116373" y="1116345"/>
            <a:ext cx="2799103" cy="3866172"/>
          </a:xfrm>
          <a:prstGeom prst="rect">
            <a:avLst/>
          </a:prstGeom>
        </p:spPr>
      </p:pic>
      <p:pic>
        <p:nvPicPr>
          <p:cNvPr id="61" name="Picture 60">
            <a:extLst>
              <a:ext uri="{FF2B5EF4-FFF2-40B4-BE49-F238E27FC236}">
                <a16:creationId xmlns:a16="http://schemas.microsoft.com/office/drawing/2014/main" id="{08EC5C75-E28F-4899-9C2E-39431B82B7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63" name="Straight Connector 62">
            <a:extLst>
              <a:ext uri="{FF2B5EF4-FFF2-40B4-BE49-F238E27FC236}">
                <a16:creationId xmlns:a16="http://schemas.microsoft.com/office/drawing/2014/main" id="{46AAE0A1-60AD-4190-B85D-2DD8148369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5569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3" name="Picture 12">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5" name="Straight Connector 14">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6" name="内容占位符 5" descr="棕色的动物&#10;&#10;低可信度描述已自动生成">
            <a:extLst>
              <a:ext uri="{FF2B5EF4-FFF2-40B4-BE49-F238E27FC236}">
                <a16:creationId xmlns:a16="http://schemas.microsoft.com/office/drawing/2014/main" id="{84CF0AC7-D9B3-E844-9CC2-9949D4C7D535}"/>
              </a:ext>
            </a:extLst>
          </p:cNvPr>
          <p:cNvPicPr>
            <a:picLocks noGrp="1" noChangeAspect="1"/>
          </p:cNvPicPr>
          <p:nvPr>
            <p:ph idx="1"/>
          </p:nvPr>
        </p:nvPicPr>
        <p:blipFill rotWithShape="1">
          <a:blip r:embed="rId3"/>
          <a:srcRect t="8726" r="9090" b="14663"/>
          <a:stretch/>
        </p:blipFill>
        <p:spPr>
          <a:xfrm>
            <a:off x="2" y="10"/>
            <a:ext cx="12191695" cy="6857990"/>
          </a:xfrm>
          <a:prstGeom prst="rect">
            <a:avLst/>
          </a:prstGeom>
        </p:spPr>
      </p:pic>
      <p:sp>
        <p:nvSpPr>
          <p:cNvPr id="19" name="Rectangle 18">
            <a:extLst>
              <a:ext uri="{FF2B5EF4-FFF2-40B4-BE49-F238E27FC236}">
                <a16:creationId xmlns:a16="http://schemas.microsoft.com/office/drawing/2014/main" id="{F2AF0D79-4A1A-4F27-B9F0-CF252C4AC9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8" y="636753"/>
            <a:ext cx="8299435" cy="5572810"/>
          </a:xfrm>
          <a:prstGeom prst="rect">
            <a:avLst/>
          </a:prstGeom>
          <a:solidFill>
            <a:srgbClr val="000001">
              <a:alpha val="7490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DFC2C0F0-5A45-C046-8AAC-987823518276}"/>
              </a:ext>
            </a:extLst>
          </p:cNvPr>
          <p:cNvSpPr>
            <a:spLocks noGrp="1"/>
          </p:cNvSpPr>
          <p:nvPr>
            <p:ph type="title"/>
          </p:nvPr>
        </p:nvSpPr>
        <p:spPr>
          <a:xfrm>
            <a:off x="1304017" y="804520"/>
            <a:ext cx="6815731" cy="1049235"/>
          </a:xfrm>
        </p:spPr>
        <p:txBody>
          <a:bodyPr vert="horz" lIns="91440" tIns="45720" rIns="91440" bIns="45720" rtlCol="0" anchor="t">
            <a:normAutofit/>
          </a:bodyPr>
          <a:lstStyle/>
          <a:p>
            <a:r>
              <a:rPr lang="en-US" altLang="zh-CN" sz="3200" dirty="0">
                <a:solidFill>
                  <a:srgbClr val="FFFFFE"/>
                </a:solidFill>
              </a:rPr>
              <a:t>Orangutans</a:t>
            </a:r>
            <a:br>
              <a:rPr lang="en-US" altLang="zh-CN" sz="3200" dirty="0">
                <a:solidFill>
                  <a:srgbClr val="FFFFFE"/>
                </a:solidFill>
              </a:rPr>
            </a:br>
            <a:endParaRPr kumimoji="1" lang="en-US" altLang="zh-CN" sz="3200" dirty="0">
              <a:solidFill>
                <a:srgbClr val="FFFFFE"/>
              </a:solidFill>
            </a:endParaRPr>
          </a:p>
        </p:txBody>
      </p:sp>
      <p:cxnSp>
        <p:nvCxnSpPr>
          <p:cNvPr id="21" name="Straight Connector 20">
            <a:extLst>
              <a:ext uri="{FF2B5EF4-FFF2-40B4-BE49-F238E27FC236}">
                <a16:creationId xmlns:a16="http://schemas.microsoft.com/office/drawing/2014/main" id="{8E83266B-97F8-4AB9-818F-3A70E8D858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6385" y="1847088"/>
            <a:ext cx="6813363" cy="0"/>
          </a:xfrm>
          <a:prstGeom prst="line">
            <a:avLst/>
          </a:prstGeom>
          <a:ln w="31750">
            <a:solidFill>
              <a:srgbClr val="CC9234"/>
            </a:solidFill>
          </a:ln>
        </p:spPr>
        <p:style>
          <a:lnRef idx="3">
            <a:schemeClr val="accent1"/>
          </a:lnRef>
          <a:fillRef idx="0">
            <a:schemeClr val="accent1"/>
          </a:fillRef>
          <a:effectRef idx="2">
            <a:schemeClr val="accent1"/>
          </a:effectRef>
          <a:fontRef idx="minor">
            <a:schemeClr val="tx1"/>
          </a:fontRef>
        </p:style>
      </p:cxnSp>
      <p:sp>
        <p:nvSpPr>
          <p:cNvPr id="4" name="文本占位符 3">
            <a:extLst>
              <a:ext uri="{FF2B5EF4-FFF2-40B4-BE49-F238E27FC236}">
                <a16:creationId xmlns:a16="http://schemas.microsoft.com/office/drawing/2014/main" id="{762260E8-DD5D-5349-94C5-59DC117B43A3}"/>
              </a:ext>
            </a:extLst>
          </p:cNvPr>
          <p:cNvSpPr>
            <a:spLocks noGrp="1"/>
          </p:cNvSpPr>
          <p:nvPr>
            <p:ph type="body" sz="half" idx="2"/>
          </p:nvPr>
        </p:nvSpPr>
        <p:spPr>
          <a:xfrm>
            <a:off x="1304017" y="2015733"/>
            <a:ext cx="6815731" cy="4021267"/>
          </a:xfrm>
        </p:spPr>
        <p:txBody>
          <a:bodyPr vert="horz" lIns="91440" tIns="45720" rIns="91440" bIns="45720" rtlCol="0" anchor="t">
            <a:normAutofit/>
          </a:bodyPr>
          <a:lstStyle/>
          <a:p>
            <a:pPr indent="-228600">
              <a:buClr>
                <a:srgbClr val="CC9234"/>
              </a:buClr>
              <a:buFont typeface="Arial" panose="020B0604020202020204" pitchFamily="34" charset="0"/>
              <a:buChar char="•"/>
            </a:pPr>
            <a:r>
              <a:rPr lang="en-US" altLang="zh-CN" dirty="0">
                <a:solidFill>
                  <a:srgbClr val="FFFFFE"/>
                </a:solidFill>
              </a:rPr>
              <a:t>There are 3 species of orangutan. ... </a:t>
            </a:r>
          </a:p>
          <a:p>
            <a:pPr indent="-228600">
              <a:buClr>
                <a:srgbClr val="CC9234"/>
              </a:buClr>
              <a:buFont typeface="Arial" panose="020B0604020202020204" pitchFamily="34" charset="0"/>
              <a:buChar char="•"/>
            </a:pPr>
            <a:r>
              <a:rPr lang="en-US" altLang="zh-CN" dirty="0">
                <a:solidFill>
                  <a:srgbClr val="FFFFFE"/>
                </a:solidFill>
              </a:rPr>
              <a:t>Orangutans are the heaviest tree-dwelling animal. ... </a:t>
            </a:r>
          </a:p>
          <a:p>
            <a:pPr indent="-228600">
              <a:buClr>
                <a:srgbClr val="CC9234"/>
              </a:buClr>
              <a:buFont typeface="Arial" panose="020B0604020202020204" pitchFamily="34" charset="0"/>
              <a:buChar char="•"/>
            </a:pPr>
            <a:r>
              <a:rPr lang="en-US" altLang="zh-CN" dirty="0">
                <a:solidFill>
                  <a:srgbClr val="FFFFFE"/>
                </a:solidFill>
              </a:rPr>
              <a:t>They've got long arms. ... </a:t>
            </a:r>
          </a:p>
          <a:p>
            <a:pPr indent="-228600">
              <a:buClr>
                <a:srgbClr val="CC9234"/>
              </a:buClr>
              <a:buFont typeface="Arial" panose="020B0604020202020204" pitchFamily="34" charset="0"/>
              <a:buChar char="•"/>
            </a:pPr>
            <a:r>
              <a:rPr lang="en-US" altLang="zh-CN" dirty="0">
                <a:solidFill>
                  <a:srgbClr val="FFFFFE"/>
                </a:solidFill>
              </a:rPr>
              <a:t>They don't mind eating with their feet. ... </a:t>
            </a:r>
          </a:p>
          <a:p>
            <a:pPr indent="-228600">
              <a:buClr>
                <a:srgbClr val="CC9234"/>
              </a:buClr>
              <a:buFont typeface="Arial" panose="020B0604020202020204" pitchFamily="34" charset="0"/>
              <a:buChar char="•"/>
            </a:pPr>
            <a:r>
              <a:rPr lang="en-US" altLang="zh-CN" dirty="0">
                <a:solidFill>
                  <a:srgbClr val="FFFFFE"/>
                </a:solidFill>
              </a:rPr>
              <a:t>They learn everything they need to know from mum. ... </a:t>
            </a:r>
          </a:p>
          <a:p>
            <a:pPr indent="-228600">
              <a:buClr>
                <a:srgbClr val="CC9234"/>
              </a:buClr>
              <a:buFont typeface="Arial" panose="020B0604020202020204" pitchFamily="34" charset="0"/>
              <a:buChar char="•"/>
            </a:pPr>
            <a:r>
              <a:rPr lang="en-US" altLang="zh-CN" dirty="0">
                <a:solidFill>
                  <a:srgbClr val="FFFFFE"/>
                </a:solidFill>
              </a:rPr>
              <a:t>Males are majestic. ... </a:t>
            </a:r>
          </a:p>
          <a:p>
            <a:pPr indent="-228600">
              <a:buClr>
                <a:srgbClr val="CC9234"/>
              </a:buClr>
              <a:buFont typeface="Arial" panose="020B0604020202020204" pitchFamily="34" charset="0"/>
              <a:buChar char="•"/>
            </a:pPr>
            <a:r>
              <a:rPr lang="en-US" altLang="zh-CN" dirty="0">
                <a:solidFill>
                  <a:srgbClr val="FFFFFE"/>
                </a:solidFill>
              </a:rPr>
              <a:t>They build nests to sleep in. ... </a:t>
            </a:r>
          </a:p>
          <a:p>
            <a:pPr indent="-228600">
              <a:buClr>
                <a:srgbClr val="CC9234"/>
              </a:buClr>
              <a:buFont typeface="Arial" panose="020B0604020202020204" pitchFamily="34" charset="0"/>
              <a:buChar char="•"/>
            </a:pPr>
            <a:r>
              <a:rPr lang="en-US" altLang="zh-CN" dirty="0">
                <a:solidFill>
                  <a:srgbClr val="FFFFFE"/>
                </a:solidFill>
              </a:rPr>
              <a:t>Some orangutans use tools.</a:t>
            </a:r>
          </a:p>
          <a:p>
            <a:pPr indent="-228600">
              <a:buClr>
                <a:srgbClr val="CC9234"/>
              </a:buClr>
              <a:buFont typeface="Arial" panose="020B0604020202020204" pitchFamily="34" charset="0"/>
              <a:buChar char="•"/>
            </a:pPr>
            <a:endParaRPr kumimoji="1" lang="en-US" altLang="zh-CN" dirty="0">
              <a:solidFill>
                <a:srgbClr val="FFFFFE"/>
              </a:solidFill>
            </a:endParaRPr>
          </a:p>
        </p:txBody>
      </p:sp>
    </p:spTree>
    <p:extLst>
      <p:ext uri="{BB962C8B-B14F-4D97-AF65-F5344CB8AC3E}">
        <p14:creationId xmlns:p14="http://schemas.microsoft.com/office/powerpoint/2010/main" val="1896221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3" name="Picture 12">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5" name="Straight Connector 14">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标题 1">
            <a:extLst>
              <a:ext uri="{FF2B5EF4-FFF2-40B4-BE49-F238E27FC236}">
                <a16:creationId xmlns:a16="http://schemas.microsoft.com/office/drawing/2014/main" id="{A47377B1-2D26-9B4D-B6AB-56C515486374}"/>
              </a:ext>
            </a:extLst>
          </p:cNvPr>
          <p:cNvSpPr>
            <a:spLocks noGrp="1"/>
          </p:cNvSpPr>
          <p:nvPr>
            <p:ph type="title"/>
          </p:nvPr>
        </p:nvSpPr>
        <p:spPr>
          <a:xfrm>
            <a:off x="1451579" y="804519"/>
            <a:ext cx="9603275" cy="1049235"/>
          </a:xfrm>
        </p:spPr>
        <p:txBody>
          <a:bodyPr vert="horz" lIns="91440" tIns="45720" rIns="91440" bIns="45720" rtlCol="0" anchor="t">
            <a:normAutofit/>
          </a:bodyPr>
          <a:lstStyle/>
          <a:p>
            <a:r>
              <a:rPr lang="en-US" altLang="zh-CN" sz="3200" dirty="0"/>
              <a:t>Snow leopards</a:t>
            </a:r>
            <a:br>
              <a:rPr lang="en-US" altLang="zh-CN" sz="3200" dirty="0"/>
            </a:br>
            <a:endParaRPr kumimoji="1" lang="en-US" altLang="zh-CN" sz="3200" dirty="0"/>
          </a:p>
        </p:txBody>
      </p:sp>
      <p:pic>
        <p:nvPicPr>
          <p:cNvPr id="6" name="内容占位符 5" descr="灰色的豹&#10;&#10;描述已自动生成">
            <a:extLst>
              <a:ext uri="{FF2B5EF4-FFF2-40B4-BE49-F238E27FC236}">
                <a16:creationId xmlns:a16="http://schemas.microsoft.com/office/drawing/2014/main" id="{8562678D-F03A-164D-A6EF-6B24B26E2CE2}"/>
              </a:ext>
            </a:extLst>
          </p:cNvPr>
          <p:cNvPicPr>
            <a:picLocks noGrp="1" noChangeAspect="1"/>
          </p:cNvPicPr>
          <p:nvPr>
            <p:ph idx="1"/>
          </p:nvPr>
        </p:nvPicPr>
        <p:blipFill>
          <a:blip r:embed="rId3"/>
          <a:stretch>
            <a:fillRect/>
          </a:stretch>
        </p:blipFill>
        <p:spPr>
          <a:xfrm>
            <a:off x="1451579" y="2085493"/>
            <a:ext cx="4960443" cy="3311095"/>
          </a:xfrm>
          <a:prstGeom prst="rect">
            <a:avLst/>
          </a:prstGeom>
        </p:spPr>
      </p:pic>
      <p:sp>
        <p:nvSpPr>
          <p:cNvPr id="4" name="文本占位符 3">
            <a:extLst>
              <a:ext uri="{FF2B5EF4-FFF2-40B4-BE49-F238E27FC236}">
                <a16:creationId xmlns:a16="http://schemas.microsoft.com/office/drawing/2014/main" id="{3B3F2467-CCA9-1B48-A67E-E7E0C5D1B765}"/>
              </a:ext>
            </a:extLst>
          </p:cNvPr>
          <p:cNvSpPr>
            <a:spLocks noGrp="1"/>
          </p:cNvSpPr>
          <p:nvPr>
            <p:ph type="body" sz="half" idx="2"/>
          </p:nvPr>
        </p:nvSpPr>
        <p:spPr>
          <a:xfrm>
            <a:off x="6892299" y="2015734"/>
            <a:ext cx="4162555" cy="3450613"/>
          </a:xfrm>
        </p:spPr>
        <p:txBody>
          <a:bodyPr vert="horz" lIns="91440" tIns="45720" rIns="91440" bIns="45720" rtlCol="0" anchor="t">
            <a:normAutofit/>
          </a:bodyPr>
          <a:lstStyle/>
          <a:p>
            <a:pPr indent="-228600">
              <a:buFont typeface="Arial" panose="020B0604020202020204" pitchFamily="34" charset="0"/>
              <a:buChar char="•"/>
            </a:pPr>
            <a:r>
              <a:rPr lang="en-US" altLang="zh-CN" dirty="0"/>
              <a:t>They're well adapted to their cold environment. ... </a:t>
            </a:r>
          </a:p>
          <a:p>
            <a:pPr indent="-228600">
              <a:buFont typeface="Arial" panose="020B0604020202020204" pitchFamily="34" charset="0"/>
              <a:buChar char="•"/>
            </a:pPr>
            <a:r>
              <a:rPr lang="en-US" altLang="zh-CN" dirty="0"/>
              <a:t>In Nepal, their main prey are blue sheep…which aren't actually blue. ... </a:t>
            </a:r>
          </a:p>
          <a:p>
            <a:pPr indent="-228600">
              <a:buFont typeface="Arial" panose="020B0604020202020204" pitchFamily="34" charset="0"/>
              <a:buChar char="•"/>
            </a:pPr>
            <a:r>
              <a:rPr lang="en-US" altLang="zh-CN" dirty="0"/>
              <a:t>High altitude acrobats. ... </a:t>
            </a:r>
          </a:p>
          <a:p>
            <a:pPr indent="-228600">
              <a:buFont typeface="Arial" panose="020B0604020202020204" pitchFamily="34" charset="0"/>
              <a:buChar char="•"/>
            </a:pPr>
            <a:r>
              <a:rPr lang="en-US" altLang="zh-CN" dirty="0"/>
              <a:t>They can't roar. ... </a:t>
            </a:r>
          </a:p>
          <a:p>
            <a:pPr indent="-228600">
              <a:buFont typeface="Arial" panose="020B0604020202020204" pitchFamily="34" charset="0"/>
              <a:buChar char="•"/>
            </a:pPr>
            <a:r>
              <a:rPr lang="en-US" altLang="zh-CN" dirty="0"/>
              <a:t>They're more closely related to tigers than they are leopards. ... </a:t>
            </a:r>
          </a:p>
          <a:p>
            <a:pPr indent="-228600">
              <a:buFont typeface="Arial" panose="020B0604020202020204" pitchFamily="34" charset="0"/>
              <a:buChar char="•"/>
            </a:pPr>
            <a:r>
              <a:rPr lang="en-US" altLang="zh-CN" dirty="0"/>
              <a:t>They have natural snowshoes.</a:t>
            </a:r>
          </a:p>
          <a:p>
            <a:pPr indent="-228600">
              <a:buFont typeface="Arial" panose="020B0604020202020204" pitchFamily="34" charset="0"/>
              <a:buChar char="•"/>
            </a:pPr>
            <a:endParaRPr kumimoji="1" lang="en-US" altLang="zh-CN" dirty="0"/>
          </a:p>
        </p:txBody>
      </p:sp>
    </p:spTree>
    <p:extLst>
      <p:ext uri="{BB962C8B-B14F-4D97-AF65-F5344CB8AC3E}">
        <p14:creationId xmlns:p14="http://schemas.microsoft.com/office/powerpoint/2010/main" val="2819663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04B292-910B-1A4C-A5AD-DBE87E6AB0B4}"/>
              </a:ext>
            </a:extLst>
          </p:cNvPr>
          <p:cNvSpPr>
            <a:spLocks noGrp="1"/>
          </p:cNvSpPr>
          <p:nvPr>
            <p:ph type="title"/>
          </p:nvPr>
        </p:nvSpPr>
        <p:spPr>
          <a:xfrm>
            <a:off x="1451579" y="804519"/>
            <a:ext cx="9603275" cy="1049235"/>
          </a:xfrm>
        </p:spPr>
        <p:txBody>
          <a:bodyPr>
            <a:normAutofit/>
          </a:bodyPr>
          <a:lstStyle/>
          <a:p>
            <a:r>
              <a:rPr lang="en-CA" altLang="zh-CN" dirty="0"/>
              <a:t>Atlantic bluefin tuna</a:t>
            </a:r>
            <a:endParaRPr kumimoji="1" lang="zh-CN" altLang="en-US" dirty="0"/>
          </a:p>
        </p:txBody>
      </p:sp>
      <p:pic>
        <p:nvPicPr>
          <p:cNvPr id="5" name="图片 4" descr="水中的鱼&#10;&#10;描述已自动生成">
            <a:extLst>
              <a:ext uri="{FF2B5EF4-FFF2-40B4-BE49-F238E27FC236}">
                <a16:creationId xmlns:a16="http://schemas.microsoft.com/office/drawing/2014/main" id="{95AA1052-0A42-0F4B-AA11-6248869CDB46}"/>
              </a:ext>
            </a:extLst>
          </p:cNvPr>
          <p:cNvPicPr>
            <a:picLocks noChangeAspect="1"/>
          </p:cNvPicPr>
          <p:nvPr/>
        </p:nvPicPr>
        <p:blipFill>
          <a:blip r:embed="rId2"/>
          <a:stretch>
            <a:fillRect/>
          </a:stretch>
        </p:blipFill>
        <p:spPr>
          <a:xfrm>
            <a:off x="1451579" y="2172300"/>
            <a:ext cx="4960443" cy="3137480"/>
          </a:xfrm>
          <a:prstGeom prst="rect">
            <a:avLst/>
          </a:prstGeom>
        </p:spPr>
      </p:pic>
      <p:sp>
        <p:nvSpPr>
          <p:cNvPr id="3" name="内容占位符 2">
            <a:extLst>
              <a:ext uri="{FF2B5EF4-FFF2-40B4-BE49-F238E27FC236}">
                <a16:creationId xmlns:a16="http://schemas.microsoft.com/office/drawing/2014/main" id="{73BD7C1A-3B81-9D46-A052-6942C9CB8373}"/>
              </a:ext>
            </a:extLst>
          </p:cNvPr>
          <p:cNvSpPr>
            <a:spLocks noGrp="1"/>
          </p:cNvSpPr>
          <p:nvPr>
            <p:ph idx="1"/>
          </p:nvPr>
        </p:nvSpPr>
        <p:spPr>
          <a:xfrm>
            <a:off x="6892299" y="2015734"/>
            <a:ext cx="4162555" cy="3450613"/>
          </a:xfrm>
        </p:spPr>
        <p:txBody>
          <a:bodyPr>
            <a:normAutofit/>
          </a:bodyPr>
          <a:lstStyle/>
          <a:p>
            <a:pPr>
              <a:lnSpc>
                <a:spcPct val="110000"/>
              </a:lnSpc>
            </a:pPr>
            <a:r>
              <a:rPr lang="en-CA" altLang="zh-CN" sz="1900" dirty="0"/>
              <a:t>Atlantic bluefin tuna are the largest tuna species. ... </a:t>
            </a:r>
          </a:p>
          <a:p>
            <a:pPr>
              <a:lnSpc>
                <a:spcPct val="110000"/>
              </a:lnSpc>
            </a:pPr>
            <a:r>
              <a:rPr lang="en-CA" altLang="zh-CN" sz="1900" dirty="0"/>
              <a:t>Atlantic bluefin tuna can live for 35 years, possibly longer. ... </a:t>
            </a:r>
          </a:p>
          <a:p>
            <a:pPr>
              <a:lnSpc>
                <a:spcPct val="110000"/>
              </a:lnSpc>
            </a:pPr>
            <a:r>
              <a:rPr lang="en-CA" altLang="zh-CN" sz="1900" dirty="0"/>
              <a:t>Female Atlantic bluefin tuna produce up to 10 million eggs a year. ... </a:t>
            </a:r>
          </a:p>
          <a:p>
            <a:pPr>
              <a:lnSpc>
                <a:spcPct val="110000"/>
              </a:lnSpc>
            </a:pPr>
            <a:r>
              <a:rPr lang="en-CA" altLang="zh-CN" sz="1900" dirty="0"/>
              <a:t>Atlantic bluefin tuna are top predators, feeding on fish such as herring and mackerel as adults.</a:t>
            </a:r>
          </a:p>
          <a:p>
            <a:pPr>
              <a:lnSpc>
                <a:spcPct val="110000"/>
              </a:lnSpc>
            </a:pPr>
            <a:endParaRPr kumimoji="1" lang="zh-CN" altLang="en-US" sz="1900" dirty="0"/>
          </a:p>
        </p:txBody>
      </p:sp>
    </p:spTree>
    <p:extLst>
      <p:ext uri="{BB962C8B-B14F-4D97-AF65-F5344CB8AC3E}">
        <p14:creationId xmlns:p14="http://schemas.microsoft.com/office/powerpoint/2010/main" val="3153664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0873FFF-10D3-DD41-BAF0-A04939DAE4E6}"/>
              </a:ext>
            </a:extLst>
          </p:cNvPr>
          <p:cNvSpPr>
            <a:spLocks noGrp="1"/>
          </p:cNvSpPr>
          <p:nvPr>
            <p:ph type="title"/>
          </p:nvPr>
        </p:nvSpPr>
        <p:spPr/>
        <p:txBody>
          <a:bodyPr/>
          <a:lstStyle/>
          <a:p>
            <a:r>
              <a:rPr lang="en-CA" altLang="zh-CN" dirty="0"/>
              <a:t>Why are animals going extinct from climate change?</a:t>
            </a:r>
            <a:endParaRPr kumimoji="1" lang="zh-CN" altLang="en-US" dirty="0"/>
          </a:p>
        </p:txBody>
      </p:sp>
      <p:sp>
        <p:nvSpPr>
          <p:cNvPr id="3" name="内容占位符 2">
            <a:extLst>
              <a:ext uri="{FF2B5EF4-FFF2-40B4-BE49-F238E27FC236}">
                <a16:creationId xmlns:a16="http://schemas.microsoft.com/office/drawing/2014/main" id="{E295C2C1-7024-174C-A28B-4669234BDEA7}"/>
              </a:ext>
            </a:extLst>
          </p:cNvPr>
          <p:cNvSpPr>
            <a:spLocks noGrp="1"/>
          </p:cNvSpPr>
          <p:nvPr>
            <p:ph idx="1"/>
          </p:nvPr>
        </p:nvSpPr>
        <p:spPr/>
        <p:txBody>
          <a:bodyPr>
            <a:normAutofit fontScale="70000" lnSpcReduction="20000"/>
          </a:bodyPr>
          <a:lstStyle/>
          <a:p>
            <a:r>
              <a:rPr lang="en-CA" altLang="zh-CN" dirty="0"/>
              <a:t>Climate change leads to a loss of species</a:t>
            </a:r>
          </a:p>
          <a:p>
            <a:r>
              <a:rPr lang="en-CA" altLang="zh-CN" dirty="0"/>
              <a:t>Our planet is warming faster than at any time in the past 10,000 years. With these changes, species have to adapt to new climate patterns (variations in rainfall; longer, warmer summers </a:t>
            </a:r>
            <a:r>
              <a:rPr lang="en-CA" altLang="zh-CN" dirty="0" err="1"/>
              <a:t>etc</a:t>
            </a:r>
            <a:r>
              <a:rPr lang="en-CA" altLang="zh-CN" dirty="0"/>
              <a:t>).</a:t>
            </a:r>
          </a:p>
          <a:p>
            <a:r>
              <a:rPr lang="en-CA" altLang="zh-CN" dirty="0"/>
              <a:t>Global warming resulting from human emissions of greenhouse gases. The consequences include habitat loss; shifts in climatic conditions and in habitats that surpass </a:t>
            </a:r>
            <a:r>
              <a:rPr lang="en-CA" altLang="zh-CN" dirty="0" err="1"/>
              <a:t>migrational</a:t>
            </a:r>
            <a:r>
              <a:rPr lang="en-CA" altLang="zh-CN" dirty="0"/>
              <a:t> capabilities; altered competitive relationships.</a:t>
            </a:r>
          </a:p>
          <a:p>
            <a:r>
              <a:rPr lang="en-CA" altLang="zh-CN" dirty="0"/>
              <a:t>Changes already underway</a:t>
            </a:r>
          </a:p>
          <a:p>
            <a:r>
              <a:rPr lang="en-CA" altLang="zh-CN" dirty="0"/>
              <a:t>Evidence suggests that the warming of the past century already has resulted in marked ecological changes, including changes in growing seasons, species ranges, and patterns of seasonal breeding.</a:t>
            </a:r>
          </a:p>
          <a:p>
            <a:r>
              <a:rPr lang="en-CA" altLang="zh-CN" dirty="0"/>
              <a:t>Growing need for adaptations</a:t>
            </a:r>
          </a:p>
          <a:p>
            <a:r>
              <a:rPr lang="en-CA" altLang="zh-CN" dirty="0"/>
              <a:t>The fate of many species in a rapidly warming world will likely depend on their ability to migrate away from increasingly less favorable climatic conditions to new areas that meet their physical, biological, and climatic needs.</a:t>
            </a:r>
          </a:p>
          <a:p>
            <a:endParaRPr kumimoji="1" lang="zh-CN" altLang="en-US" dirty="0"/>
          </a:p>
        </p:txBody>
      </p:sp>
    </p:spTree>
    <p:extLst>
      <p:ext uri="{BB962C8B-B14F-4D97-AF65-F5344CB8AC3E}">
        <p14:creationId xmlns:p14="http://schemas.microsoft.com/office/powerpoint/2010/main" val="1007024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C76AC0-BB6B-419E-A327-AFA297500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B3E0B6A3-E197-43D6-82D5-7455DAB1A7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79647" y="1847088"/>
            <a:ext cx="41587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标题 1">
            <a:extLst>
              <a:ext uri="{FF2B5EF4-FFF2-40B4-BE49-F238E27FC236}">
                <a16:creationId xmlns:a16="http://schemas.microsoft.com/office/drawing/2014/main" id="{809168EA-2C0B-DD43-AFA8-AA7201C8B74D}"/>
              </a:ext>
            </a:extLst>
          </p:cNvPr>
          <p:cNvSpPr>
            <a:spLocks noGrp="1"/>
          </p:cNvSpPr>
          <p:nvPr>
            <p:ph type="title"/>
          </p:nvPr>
        </p:nvSpPr>
        <p:spPr>
          <a:xfrm>
            <a:off x="6579648" y="804520"/>
            <a:ext cx="4158749" cy="1049235"/>
          </a:xfrm>
        </p:spPr>
        <p:txBody>
          <a:bodyPr>
            <a:normAutofit/>
          </a:bodyPr>
          <a:lstStyle/>
          <a:p>
            <a:r>
              <a:rPr lang="en-CA" altLang="zh-CN"/>
              <a:t>Telephone Games</a:t>
            </a:r>
            <a:endParaRPr kumimoji="1" lang="zh-CN" altLang="en-US" dirty="0"/>
          </a:p>
        </p:txBody>
      </p:sp>
      <p:sp>
        <p:nvSpPr>
          <p:cNvPr id="14" name="Rectangle 13">
            <a:extLst>
              <a:ext uri="{FF2B5EF4-FFF2-40B4-BE49-F238E27FC236}">
                <a16:creationId xmlns:a16="http://schemas.microsoft.com/office/drawing/2014/main" id="{8B0E4246-09B8-46D7-A0D2-4D264863A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5" name="图片 4" descr="卡通人物&#10;&#10;中度可信度描述已自动生成">
            <a:extLst>
              <a:ext uri="{FF2B5EF4-FFF2-40B4-BE49-F238E27FC236}">
                <a16:creationId xmlns:a16="http://schemas.microsoft.com/office/drawing/2014/main" id="{1F4B47D7-4121-7A42-B4EF-6B35AAD47563}"/>
              </a:ext>
            </a:extLst>
          </p:cNvPr>
          <p:cNvPicPr>
            <a:picLocks noChangeAspect="1"/>
          </p:cNvPicPr>
          <p:nvPr/>
        </p:nvPicPr>
        <p:blipFill>
          <a:blip r:embed="rId2"/>
          <a:stretch>
            <a:fillRect/>
          </a:stretch>
        </p:blipFill>
        <p:spPr>
          <a:xfrm>
            <a:off x="1130029" y="1716037"/>
            <a:ext cx="4960442" cy="2839853"/>
          </a:xfrm>
          <a:prstGeom prst="rect">
            <a:avLst/>
          </a:prstGeom>
        </p:spPr>
      </p:pic>
      <p:sp>
        <p:nvSpPr>
          <p:cNvPr id="3" name="内容占位符 2">
            <a:extLst>
              <a:ext uri="{FF2B5EF4-FFF2-40B4-BE49-F238E27FC236}">
                <a16:creationId xmlns:a16="http://schemas.microsoft.com/office/drawing/2014/main" id="{D8463218-6DC4-0F46-823C-DB3068170DC9}"/>
              </a:ext>
            </a:extLst>
          </p:cNvPr>
          <p:cNvSpPr>
            <a:spLocks noGrp="1"/>
          </p:cNvSpPr>
          <p:nvPr>
            <p:ph idx="1"/>
          </p:nvPr>
        </p:nvSpPr>
        <p:spPr>
          <a:xfrm>
            <a:off x="6579647" y="2015732"/>
            <a:ext cx="4158750" cy="3450613"/>
          </a:xfrm>
        </p:spPr>
        <p:txBody>
          <a:bodyPr>
            <a:normAutofit/>
          </a:bodyPr>
          <a:lstStyle/>
          <a:p>
            <a:r>
              <a:rPr lang="en-CA" altLang="zh-CN"/>
              <a:t>Students have to pass the secret message down the line from student-to-student. The person at the end say out loud the name of the endangered animals</a:t>
            </a:r>
            <a:endParaRPr kumimoji="1" lang="zh-CN" altLang="en-US" dirty="0"/>
          </a:p>
        </p:txBody>
      </p:sp>
      <p:pic>
        <p:nvPicPr>
          <p:cNvPr id="16" name="Picture 15">
            <a:extLst>
              <a:ext uri="{FF2B5EF4-FFF2-40B4-BE49-F238E27FC236}">
                <a16:creationId xmlns:a16="http://schemas.microsoft.com/office/drawing/2014/main" id="{F50C8D8D-B32F-4194-8321-164EC44275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8" name="Straight Connector 17">
            <a:extLst>
              <a:ext uri="{FF2B5EF4-FFF2-40B4-BE49-F238E27FC236}">
                <a16:creationId xmlns:a16="http://schemas.microsoft.com/office/drawing/2014/main" id="{5BD24D8B-8573-4260-B700-E860AD6D2A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332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646464-B618-CB4B-920A-64E5B1354952}"/>
              </a:ext>
            </a:extLst>
          </p:cNvPr>
          <p:cNvSpPr>
            <a:spLocks noGrp="1"/>
          </p:cNvSpPr>
          <p:nvPr>
            <p:ph type="title"/>
          </p:nvPr>
        </p:nvSpPr>
        <p:spPr>
          <a:xfrm>
            <a:off x="1451579" y="804519"/>
            <a:ext cx="9603275" cy="1049235"/>
          </a:xfrm>
        </p:spPr>
        <p:txBody>
          <a:bodyPr>
            <a:normAutofit/>
          </a:bodyPr>
          <a:lstStyle/>
          <a:p>
            <a:r>
              <a:rPr kumimoji="1" lang="en-CA" altLang="zh-CN" dirty="0"/>
              <a:t>difference between the terms threatened, endangered, and extinct.</a:t>
            </a:r>
            <a:endParaRPr kumimoji="1" lang="zh-CN" altLang="en-US" dirty="0"/>
          </a:p>
        </p:txBody>
      </p:sp>
      <p:pic>
        <p:nvPicPr>
          <p:cNvPr id="5" name="图片 4" descr="水中的动物&#10;&#10;描述已自动生成">
            <a:extLst>
              <a:ext uri="{FF2B5EF4-FFF2-40B4-BE49-F238E27FC236}">
                <a16:creationId xmlns:a16="http://schemas.microsoft.com/office/drawing/2014/main" id="{1F036A64-CFA0-E14C-89A2-B2DF16527C6D}"/>
              </a:ext>
            </a:extLst>
          </p:cNvPr>
          <p:cNvPicPr>
            <a:picLocks noChangeAspect="1"/>
          </p:cNvPicPr>
          <p:nvPr/>
        </p:nvPicPr>
        <p:blipFill>
          <a:blip r:embed="rId2"/>
          <a:stretch>
            <a:fillRect/>
          </a:stretch>
        </p:blipFill>
        <p:spPr>
          <a:xfrm>
            <a:off x="1451579" y="2352116"/>
            <a:ext cx="4960443" cy="2777848"/>
          </a:xfrm>
          <a:prstGeom prst="rect">
            <a:avLst/>
          </a:prstGeom>
        </p:spPr>
      </p:pic>
      <p:sp>
        <p:nvSpPr>
          <p:cNvPr id="3" name="内容占位符 2">
            <a:extLst>
              <a:ext uri="{FF2B5EF4-FFF2-40B4-BE49-F238E27FC236}">
                <a16:creationId xmlns:a16="http://schemas.microsoft.com/office/drawing/2014/main" id="{0FF51F77-8816-C842-8A7D-AE25536FA968}"/>
              </a:ext>
            </a:extLst>
          </p:cNvPr>
          <p:cNvSpPr>
            <a:spLocks noGrp="1"/>
          </p:cNvSpPr>
          <p:nvPr>
            <p:ph idx="1"/>
          </p:nvPr>
        </p:nvSpPr>
        <p:spPr>
          <a:xfrm>
            <a:off x="6892299" y="2015734"/>
            <a:ext cx="4162555" cy="3450613"/>
          </a:xfrm>
        </p:spPr>
        <p:txBody>
          <a:bodyPr>
            <a:normAutofit/>
          </a:bodyPr>
          <a:lstStyle/>
          <a:p>
            <a:r>
              <a:rPr kumimoji="1" lang="en-CA" altLang="zh-CN" dirty="0"/>
              <a:t>https://</a:t>
            </a:r>
            <a:r>
              <a:rPr kumimoji="1" lang="en-CA" altLang="zh-CN" dirty="0" err="1"/>
              <a:t>study.com</a:t>
            </a:r>
            <a:r>
              <a:rPr kumimoji="1" lang="en-CA" altLang="zh-CN" dirty="0"/>
              <a:t>/academy/lesson/differences-between-endangered-species-and-threatened-species.html</a:t>
            </a:r>
            <a:endParaRPr kumimoji="1" lang="zh-CN" altLang="en-US" dirty="0"/>
          </a:p>
        </p:txBody>
      </p:sp>
    </p:spTree>
    <p:extLst>
      <p:ext uri="{BB962C8B-B14F-4D97-AF65-F5344CB8AC3E}">
        <p14:creationId xmlns:p14="http://schemas.microsoft.com/office/powerpoint/2010/main" val="1255676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522FE7-5A29-4EF6-B1EF-2CA55748A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a:extLst>
              <a:ext uri="{FF2B5EF4-FFF2-40B4-BE49-F238E27FC236}">
                <a16:creationId xmlns:a16="http://schemas.microsoft.com/office/drawing/2014/main" id="{C2192E09-EBC7-416C-B887-DFF915D7F4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2" name="Straight Connector 11">
            <a:extLst>
              <a:ext uri="{FF2B5EF4-FFF2-40B4-BE49-F238E27FC236}">
                <a16:creationId xmlns:a16="http://schemas.microsoft.com/office/drawing/2014/main" id="{2924498D-E084-44BE-A196-CFCE355643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BBC7667-C352-4842-9AFD-E5C16AD002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6" name="Rectangle 15">
            <a:extLst>
              <a:ext uri="{FF2B5EF4-FFF2-40B4-BE49-F238E27FC236}">
                <a16:creationId xmlns:a16="http://schemas.microsoft.com/office/drawing/2014/main" id="{1C69834E-5EEE-4D61-833E-049288964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8E5D9BA-46E7-4BFA-9C74-75495BF6F5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0" name="Rectangle 19">
            <a:extLst>
              <a:ext uri="{FF2B5EF4-FFF2-40B4-BE49-F238E27FC236}">
                <a16:creationId xmlns:a16="http://schemas.microsoft.com/office/drawing/2014/main" id="{5B033D76-5800-44B6-AFE9-EE21069351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1" y="638508"/>
            <a:ext cx="10905339" cy="4843439"/>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22D6F85-FFBA-4F81-AEE5-AAA17CB7AA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204" y="865667"/>
            <a:ext cx="10451592" cy="4389120"/>
          </a:xfrm>
          <a:prstGeom prst="rect">
            <a:avLst/>
          </a:prstGeom>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1003">
            <a:schemeClr val="lt2"/>
          </a:fillRef>
          <a:effectRef idx="2">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3B31514-E6DF-4357-9EEA-EFB798308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4796" y="1030259"/>
            <a:ext cx="10122408" cy="4059936"/>
          </a:xfrm>
          <a:prstGeom prst="rect">
            <a:avLst/>
          </a:prstGeom>
          <a:ln>
            <a:solidFill>
              <a:srgbClr val="949494"/>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F413773D-61A7-D449-B8F8-32FABE09DBD1}"/>
              </a:ext>
            </a:extLst>
          </p:cNvPr>
          <p:cNvSpPr>
            <a:spLocks noGrp="1"/>
          </p:cNvSpPr>
          <p:nvPr>
            <p:ph type="title"/>
          </p:nvPr>
        </p:nvSpPr>
        <p:spPr>
          <a:xfrm>
            <a:off x="1557071" y="1584552"/>
            <a:ext cx="9099255" cy="2537251"/>
          </a:xfrm>
        </p:spPr>
        <p:txBody>
          <a:bodyPr vert="horz" lIns="91440" tIns="45720" rIns="91440" bIns="0" rtlCol="0" anchor="ctr">
            <a:normAutofit/>
          </a:bodyPr>
          <a:lstStyle/>
          <a:p>
            <a:pPr algn="ctr"/>
            <a:r>
              <a:rPr lang="en-US" altLang="zh-CN" sz="7200" dirty="0">
                <a:solidFill>
                  <a:srgbClr val="454545"/>
                </a:solidFill>
              </a:rPr>
              <a:t>Quick Quiz Reflection</a:t>
            </a:r>
            <a:endParaRPr kumimoji="1" lang="en-US" altLang="zh-CN" sz="7200" dirty="0">
              <a:solidFill>
                <a:srgbClr val="454545"/>
              </a:solidFill>
            </a:endParaRPr>
          </a:p>
        </p:txBody>
      </p:sp>
      <p:pic>
        <p:nvPicPr>
          <p:cNvPr id="26" name="Picture 25">
            <a:extLst>
              <a:ext uri="{FF2B5EF4-FFF2-40B4-BE49-F238E27FC236}">
                <a16:creationId xmlns:a16="http://schemas.microsoft.com/office/drawing/2014/main" id="{4C401D57-600A-4C91-AC9A-14CA1ED6F7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8" name="Straight Connector 27">
            <a:extLst>
              <a:ext uri="{FF2B5EF4-FFF2-40B4-BE49-F238E27FC236}">
                <a16:creationId xmlns:a16="http://schemas.microsoft.com/office/drawing/2014/main" id="{412BDC66-00FA-4A3F-9BC7-BE05FF770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8601299"/>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Picture 10">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3" name="Straight Connector 12">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7" name="Rectangle 16">
            <a:extLst>
              <a:ext uri="{FF2B5EF4-FFF2-40B4-BE49-F238E27FC236}">
                <a16:creationId xmlns:a16="http://schemas.microsoft.com/office/drawing/2014/main" id="{8D095B41-7312-4603-9F0F-93387C353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ajestic lion in golden grass">
            <a:extLst>
              <a:ext uri="{FF2B5EF4-FFF2-40B4-BE49-F238E27FC236}">
                <a16:creationId xmlns:a16="http://schemas.microsoft.com/office/drawing/2014/main" id="{044C97D8-C759-499B-A4E7-95D04178E7B9}"/>
              </a:ext>
            </a:extLst>
          </p:cNvPr>
          <p:cNvPicPr>
            <a:picLocks noChangeAspect="1"/>
          </p:cNvPicPr>
          <p:nvPr/>
        </p:nvPicPr>
        <p:blipFill rotWithShape="1">
          <a:blip r:embed="rId3">
            <a:duotone>
              <a:schemeClr val="bg2">
                <a:shade val="45000"/>
                <a:satMod val="135000"/>
              </a:schemeClr>
              <a:prstClr val="white"/>
            </a:duotone>
            <a:alphaModFix amt="50000"/>
          </a:blip>
          <a:srcRect r="-1" b="15728"/>
          <a:stretch/>
        </p:blipFill>
        <p:spPr>
          <a:xfrm>
            <a:off x="-303" y="11440"/>
            <a:ext cx="12191695" cy="6857990"/>
          </a:xfrm>
          <a:prstGeom prst="rect">
            <a:avLst/>
          </a:prstGeom>
        </p:spPr>
      </p:pic>
      <p:sp>
        <p:nvSpPr>
          <p:cNvPr id="19" name="Rectangle 18">
            <a:extLst>
              <a:ext uri="{FF2B5EF4-FFF2-40B4-BE49-F238E27FC236}">
                <a16:creationId xmlns:a16="http://schemas.microsoft.com/office/drawing/2014/main" id="{1042C936-444C-4F0D-9737-291EAFE1E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D4B3B81B-8A95-FD4A-B746-429104EBA2FB}"/>
              </a:ext>
            </a:extLst>
          </p:cNvPr>
          <p:cNvSpPr>
            <a:spLocks noGrp="1"/>
          </p:cNvSpPr>
          <p:nvPr>
            <p:ph type="title"/>
          </p:nvPr>
        </p:nvSpPr>
        <p:spPr>
          <a:xfrm>
            <a:off x="2417779" y="802298"/>
            <a:ext cx="8637073" cy="2541431"/>
          </a:xfrm>
        </p:spPr>
        <p:txBody>
          <a:bodyPr vert="horz" lIns="91440" tIns="45720" rIns="91440" bIns="0" rtlCol="0" anchor="b">
            <a:normAutofit/>
          </a:bodyPr>
          <a:lstStyle/>
          <a:p>
            <a:r>
              <a:rPr lang="en-US" altLang="zh-CN" sz="4100" dirty="0"/>
              <a:t>What is one major reason that we study endangered species?</a:t>
            </a:r>
            <a:br>
              <a:rPr lang="en-US" altLang="zh-CN" sz="4100" dirty="0"/>
            </a:br>
            <a:endParaRPr kumimoji="1" lang="en-US" altLang="zh-CN" sz="4100" dirty="0"/>
          </a:p>
        </p:txBody>
      </p:sp>
      <p:cxnSp>
        <p:nvCxnSpPr>
          <p:cNvPr id="21" name="Straight Connector 20">
            <a:extLst>
              <a:ext uri="{FF2B5EF4-FFF2-40B4-BE49-F238E27FC236}">
                <a16:creationId xmlns:a16="http://schemas.microsoft.com/office/drawing/2014/main" id="{B61C4D9F-F4AF-4ED2-9310-56EB2E19C0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3"/>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23" name="Picture 22">
            <a:extLst>
              <a:ext uri="{FF2B5EF4-FFF2-40B4-BE49-F238E27FC236}">
                <a16:creationId xmlns:a16="http://schemas.microsoft.com/office/drawing/2014/main" id="{419FDB25-3050-4009-9806-3000DDD1C08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5" name="Straight Connector 24">
            <a:extLst>
              <a:ext uri="{FF2B5EF4-FFF2-40B4-BE49-F238E27FC236}">
                <a16:creationId xmlns:a16="http://schemas.microsoft.com/office/drawing/2014/main" id="{8063EF0F-7BC0-4CFB-AB98-20A8DD91D7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5248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内容占位符 2">
            <a:extLst>
              <a:ext uri="{FF2B5EF4-FFF2-40B4-BE49-F238E27FC236}">
                <a16:creationId xmlns:a16="http://schemas.microsoft.com/office/drawing/2014/main" id="{44D7AB5D-2355-44F0-BFD4-82A7845DE285}"/>
              </a:ext>
            </a:extLst>
          </p:cNvPr>
          <p:cNvGraphicFramePr>
            <a:graphicFrameLocks noGrp="1"/>
          </p:cNvGraphicFramePr>
          <p:nvPr>
            <p:ph idx="1"/>
          </p:nvPr>
        </p:nvGraphicFramePr>
        <p:xfrm>
          <a:off x="1451579" y="2015732"/>
          <a:ext cx="9603275" cy="3450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7041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Picture 10">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3" name="Straight Connector 12">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7" name="Rectangle 16">
            <a:extLst>
              <a:ext uri="{FF2B5EF4-FFF2-40B4-BE49-F238E27FC236}">
                <a16:creationId xmlns:a16="http://schemas.microsoft.com/office/drawing/2014/main" id="{8D095B41-7312-4603-9F0F-93387C353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Eyes of the tiger">
            <a:extLst>
              <a:ext uri="{FF2B5EF4-FFF2-40B4-BE49-F238E27FC236}">
                <a16:creationId xmlns:a16="http://schemas.microsoft.com/office/drawing/2014/main" id="{B63E00C3-AB80-45DE-B6BD-0EF318D4A5F9}"/>
              </a:ext>
            </a:extLst>
          </p:cNvPr>
          <p:cNvPicPr>
            <a:picLocks noChangeAspect="1"/>
          </p:cNvPicPr>
          <p:nvPr/>
        </p:nvPicPr>
        <p:blipFill rotWithShape="1">
          <a:blip r:embed="rId3">
            <a:duotone>
              <a:schemeClr val="bg2">
                <a:shade val="45000"/>
                <a:satMod val="135000"/>
              </a:schemeClr>
              <a:prstClr val="white"/>
            </a:duotone>
            <a:alphaModFix amt="50000"/>
          </a:blip>
          <a:srcRect t="711" r="-1" b="5536"/>
          <a:stretch/>
        </p:blipFill>
        <p:spPr>
          <a:xfrm>
            <a:off x="305" y="10"/>
            <a:ext cx="12191695" cy="6857990"/>
          </a:xfrm>
          <a:prstGeom prst="rect">
            <a:avLst/>
          </a:prstGeom>
        </p:spPr>
      </p:pic>
      <p:sp>
        <p:nvSpPr>
          <p:cNvPr id="19" name="Rectangle 18">
            <a:extLst>
              <a:ext uri="{FF2B5EF4-FFF2-40B4-BE49-F238E27FC236}">
                <a16:creationId xmlns:a16="http://schemas.microsoft.com/office/drawing/2014/main" id="{1042C936-444C-4F0D-9737-291EAFE1E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A0CA05B2-0A4F-C245-ACD2-4CC9B8FF4F96}"/>
              </a:ext>
            </a:extLst>
          </p:cNvPr>
          <p:cNvSpPr>
            <a:spLocks noGrp="1"/>
          </p:cNvSpPr>
          <p:nvPr>
            <p:ph type="title"/>
          </p:nvPr>
        </p:nvSpPr>
        <p:spPr>
          <a:xfrm>
            <a:off x="2417779" y="802298"/>
            <a:ext cx="8637073" cy="2541431"/>
          </a:xfrm>
        </p:spPr>
        <p:txBody>
          <a:bodyPr vert="horz" lIns="91440" tIns="45720" rIns="91440" bIns="0" rtlCol="0" anchor="b">
            <a:normAutofit/>
          </a:bodyPr>
          <a:lstStyle/>
          <a:p>
            <a:r>
              <a:rPr lang="en-US" altLang="zh-CN" sz="4100" dirty="0"/>
              <a:t>How are endangered/threatened species determined?</a:t>
            </a:r>
            <a:br>
              <a:rPr lang="en-US" altLang="zh-CN" sz="4100" dirty="0"/>
            </a:br>
            <a:endParaRPr kumimoji="1" lang="en-US" altLang="zh-CN" sz="4100" dirty="0"/>
          </a:p>
        </p:txBody>
      </p:sp>
      <p:cxnSp>
        <p:nvCxnSpPr>
          <p:cNvPr id="21" name="Straight Connector 20">
            <a:extLst>
              <a:ext uri="{FF2B5EF4-FFF2-40B4-BE49-F238E27FC236}">
                <a16:creationId xmlns:a16="http://schemas.microsoft.com/office/drawing/2014/main" id="{B61C4D9F-F4AF-4ED2-9310-56EB2E19C0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3"/>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23" name="Picture 22">
            <a:extLst>
              <a:ext uri="{FF2B5EF4-FFF2-40B4-BE49-F238E27FC236}">
                <a16:creationId xmlns:a16="http://schemas.microsoft.com/office/drawing/2014/main" id="{419FDB25-3050-4009-9806-3000DDD1C08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5" name="Straight Connector 24">
            <a:extLst>
              <a:ext uri="{FF2B5EF4-FFF2-40B4-BE49-F238E27FC236}">
                <a16:creationId xmlns:a16="http://schemas.microsoft.com/office/drawing/2014/main" id="{8063EF0F-7BC0-4CFB-AB98-20A8DD91D7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7454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Picture 10">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3" name="Straight Connector 12">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7" name="Rectangle 16">
            <a:extLst>
              <a:ext uri="{FF2B5EF4-FFF2-40B4-BE49-F238E27FC236}">
                <a16:creationId xmlns:a16="http://schemas.microsoft.com/office/drawing/2014/main" id="{65513E21-21B0-48DB-8CF1-35E43B33A4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hree polar bears by a log on a beach">
            <a:extLst>
              <a:ext uri="{FF2B5EF4-FFF2-40B4-BE49-F238E27FC236}">
                <a16:creationId xmlns:a16="http://schemas.microsoft.com/office/drawing/2014/main" id="{4A6B1E04-2A64-43E4-8C98-21CD31E89EAE}"/>
              </a:ext>
            </a:extLst>
          </p:cNvPr>
          <p:cNvPicPr>
            <a:picLocks noChangeAspect="1"/>
          </p:cNvPicPr>
          <p:nvPr/>
        </p:nvPicPr>
        <p:blipFill rotWithShape="1">
          <a:blip r:embed="rId3">
            <a:alphaModFix amt="50000"/>
          </a:blip>
          <a:srcRect t="10739" r="-1" b="1368"/>
          <a:stretch/>
        </p:blipFill>
        <p:spPr>
          <a:xfrm>
            <a:off x="20" y="10"/>
            <a:ext cx="12191675" cy="6857990"/>
          </a:xfrm>
          <a:prstGeom prst="rect">
            <a:avLst/>
          </a:prstGeom>
        </p:spPr>
      </p:pic>
      <p:sp>
        <p:nvSpPr>
          <p:cNvPr id="2" name="标题 1">
            <a:extLst>
              <a:ext uri="{FF2B5EF4-FFF2-40B4-BE49-F238E27FC236}">
                <a16:creationId xmlns:a16="http://schemas.microsoft.com/office/drawing/2014/main" id="{A96E86AA-7843-CB48-8309-A1A66FE526C2}"/>
              </a:ext>
            </a:extLst>
          </p:cNvPr>
          <p:cNvSpPr>
            <a:spLocks noGrp="1"/>
          </p:cNvSpPr>
          <p:nvPr>
            <p:ph type="title"/>
          </p:nvPr>
        </p:nvSpPr>
        <p:spPr>
          <a:xfrm>
            <a:off x="4976636" y="992221"/>
            <a:ext cx="6247308" cy="4873558"/>
          </a:xfrm>
        </p:spPr>
        <p:txBody>
          <a:bodyPr vert="horz" lIns="91440" tIns="45720" rIns="91440" bIns="0" rtlCol="0" anchor="ctr">
            <a:normAutofit/>
          </a:bodyPr>
          <a:lstStyle/>
          <a:p>
            <a:r>
              <a:rPr lang="en-US" altLang="zh-CN" sz="3700"/>
              <a:t>What is the difference in the terminology of threatened, endangered, and extinct?  Give examples of species from each category.</a:t>
            </a:r>
            <a:br>
              <a:rPr lang="en-US" altLang="zh-CN" sz="3700"/>
            </a:br>
            <a:endParaRPr kumimoji="1" lang="en-US" altLang="zh-CN" sz="3700"/>
          </a:p>
        </p:txBody>
      </p:sp>
      <p:cxnSp>
        <p:nvCxnSpPr>
          <p:cNvPr id="19" name="Straight Connector 18">
            <a:extLst>
              <a:ext uri="{FF2B5EF4-FFF2-40B4-BE49-F238E27FC236}">
                <a16:creationId xmlns:a16="http://schemas.microsoft.com/office/drawing/2014/main" id="{580B8A35-DEA7-4D43-9DF8-90B4681D0F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0538732"/>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F891EB-ED45-44C3-95D6-FFB2EC07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EA385B8-7C85-4CE0-AE3A-00EB627B34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标题 1">
            <a:extLst>
              <a:ext uri="{FF2B5EF4-FFF2-40B4-BE49-F238E27FC236}">
                <a16:creationId xmlns:a16="http://schemas.microsoft.com/office/drawing/2014/main" id="{A97F1B88-202C-224E-9EF0-A03433747E6D}"/>
              </a:ext>
            </a:extLst>
          </p:cNvPr>
          <p:cNvSpPr>
            <a:spLocks noGrp="1"/>
          </p:cNvSpPr>
          <p:nvPr>
            <p:ph type="title"/>
          </p:nvPr>
        </p:nvSpPr>
        <p:spPr>
          <a:xfrm>
            <a:off x="812205" y="804519"/>
            <a:ext cx="3241820" cy="4431360"/>
          </a:xfrm>
        </p:spPr>
        <p:txBody>
          <a:bodyPr anchor="ctr">
            <a:normAutofit/>
          </a:bodyPr>
          <a:lstStyle/>
          <a:p>
            <a:r>
              <a:rPr lang="en-CA" altLang="zh-CN" dirty="0"/>
              <a:t>facts about select endangered species around the world</a:t>
            </a:r>
            <a:endParaRPr kumimoji="1" lang="zh-CN" altLang="en-US" dirty="0"/>
          </a:p>
        </p:txBody>
      </p:sp>
      <p:cxnSp>
        <p:nvCxnSpPr>
          <p:cNvPr id="12" name="Straight Connector 11">
            <a:extLst>
              <a:ext uri="{FF2B5EF4-FFF2-40B4-BE49-F238E27FC236}">
                <a16:creationId xmlns:a16="http://schemas.microsoft.com/office/drawing/2014/main" id="{19AF263B-E208-40DF-A182-5193478DCF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45156" y="890353"/>
            <a:ext cx="0" cy="45720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内容占位符 2">
            <a:extLst>
              <a:ext uri="{FF2B5EF4-FFF2-40B4-BE49-F238E27FC236}">
                <a16:creationId xmlns:a16="http://schemas.microsoft.com/office/drawing/2014/main" id="{78DC486D-35C2-A841-8776-EC6F28BB3EEC}"/>
              </a:ext>
            </a:extLst>
          </p:cNvPr>
          <p:cNvSpPr>
            <a:spLocks noGrp="1"/>
          </p:cNvSpPr>
          <p:nvPr>
            <p:ph idx="1"/>
          </p:nvPr>
        </p:nvSpPr>
        <p:spPr>
          <a:xfrm>
            <a:off x="4637863" y="804520"/>
            <a:ext cx="6102559" cy="4431359"/>
          </a:xfrm>
        </p:spPr>
        <p:txBody>
          <a:bodyPr anchor="ctr">
            <a:normAutofit/>
          </a:bodyPr>
          <a:lstStyle/>
          <a:p>
            <a:r>
              <a:rPr kumimoji="1" lang="en-CA" altLang="zh-CN" dirty="0"/>
              <a:t>Endangered species are those species that are at a risk of becoming extinct due to man’s intervention for their fur, habitat loss, climate change, disease, hunting. Endangered species have a small or declining population, meaning that there are so few left and could extinct anytime in near future. The current rate of extinction is far more than the expected natural rate and should be a cause of concern for all of us. These species help us to main ecosystems by providing clean air, water, medicines, food, building and clothing material.</a:t>
            </a:r>
            <a:endParaRPr kumimoji="1" lang="zh-CN" altLang="en-US" dirty="0"/>
          </a:p>
        </p:txBody>
      </p:sp>
      <p:pic>
        <p:nvPicPr>
          <p:cNvPr id="14" name="Picture 13">
            <a:extLst>
              <a:ext uri="{FF2B5EF4-FFF2-40B4-BE49-F238E27FC236}">
                <a16:creationId xmlns:a16="http://schemas.microsoft.com/office/drawing/2014/main" id="{DCC0100C-A457-45B1-8A8B-8740F43EC1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Tree>
    <p:extLst>
      <p:ext uri="{BB962C8B-B14F-4D97-AF65-F5344CB8AC3E}">
        <p14:creationId xmlns:p14="http://schemas.microsoft.com/office/powerpoint/2010/main" val="280396355"/>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1669046F-5838-4C7A-BBE8-A77F40FD9C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D5E6CDB-92ED-43A1-9491-C46E2C8E99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40" name="Group 39">
            <a:extLst>
              <a:ext uri="{FF2B5EF4-FFF2-40B4-BE49-F238E27FC236}">
                <a16:creationId xmlns:a16="http://schemas.microsoft.com/office/drawing/2014/main" id="{EBB966BC-DC49-4138-8DEF-B1CD130339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7" y="482171"/>
            <a:ext cx="6104331" cy="5149101"/>
            <a:chOff x="632237" y="482171"/>
            <a:chExt cx="6104331" cy="5149101"/>
          </a:xfrm>
        </p:grpSpPr>
        <p:sp>
          <p:nvSpPr>
            <p:cNvPr id="41" name="Rectangle 40">
              <a:extLst>
                <a:ext uri="{FF2B5EF4-FFF2-40B4-BE49-F238E27FC236}">
                  <a16:creationId xmlns:a16="http://schemas.microsoft.com/office/drawing/2014/main" id="{EDD0BD06-EC5B-4F0E-A221-562BC2BA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237" y="482171"/>
              <a:ext cx="6104331"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634200B3-EC47-4A5B-A640-7118BF6AD2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5296" y="812507"/>
              <a:ext cx="5471355"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4" name="Rectangle 43">
            <a:extLst>
              <a:ext uri="{FF2B5EF4-FFF2-40B4-BE49-F238E27FC236}">
                <a16:creationId xmlns:a16="http://schemas.microsoft.com/office/drawing/2014/main" id="{23B9DAF8-7DB4-40CB-85F8-7E02F95C6C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7042" y="984450"/>
            <a:ext cx="5145580"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606AED2C-61BA-485C-9DD4-B23B6280F9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8029" y="1847088"/>
            <a:ext cx="3520368"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5" name="图片 4" descr="许多狗的照片上写着字&#10;&#10;描述已自动生成">
            <a:extLst>
              <a:ext uri="{FF2B5EF4-FFF2-40B4-BE49-F238E27FC236}">
                <a16:creationId xmlns:a16="http://schemas.microsoft.com/office/drawing/2014/main" id="{D93565A1-8770-DF4E-904E-8412BBF9A9EB}"/>
              </a:ext>
            </a:extLst>
          </p:cNvPr>
          <p:cNvPicPr>
            <a:picLocks noChangeAspect="1"/>
          </p:cNvPicPr>
          <p:nvPr/>
        </p:nvPicPr>
        <p:blipFill rotWithShape="1">
          <a:blip r:embed="rId2"/>
          <a:srcRect l="11402" r="13180" b="-2"/>
          <a:stretch/>
        </p:blipFill>
        <p:spPr>
          <a:xfrm>
            <a:off x="2002717" y="1116345"/>
            <a:ext cx="3362160" cy="3866172"/>
          </a:xfrm>
          <a:prstGeom prst="rect">
            <a:avLst/>
          </a:prstGeom>
        </p:spPr>
      </p:pic>
      <p:sp>
        <p:nvSpPr>
          <p:cNvPr id="3" name="内容占位符 2">
            <a:extLst>
              <a:ext uri="{FF2B5EF4-FFF2-40B4-BE49-F238E27FC236}">
                <a16:creationId xmlns:a16="http://schemas.microsoft.com/office/drawing/2014/main" id="{CF0C9C22-7AF2-8E4F-9A50-496F1624F58A}"/>
              </a:ext>
            </a:extLst>
          </p:cNvPr>
          <p:cNvSpPr>
            <a:spLocks noGrp="1"/>
          </p:cNvSpPr>
          <p:nvPr>
            <p:ph idx="1"/>
          </p:nvPr>
        </p:nvSpPr>
        <p:spPr>
          <a:xfrm>
            <a:off x="7218029" y="2015732"/>
            <a:ext cx="3520368" cy="3450613"/>
          </a:xfrm>
        </p:spPr>
        <p:txBody>
          <a:bodyPr>
            <a:normAutofit/>
          </a:bodyPr>
          <a:lstStyle/>
          <a:p>
            <a:pPr>
              <a:lnSpc>
                <a:spcPct val="110000"/>
              </a:lnSpc>
            </a:pPr>
            <a:r>
              <a:rPr lang="en-CA" altLang="zh-CN" sz="1700"/>
              <a:t>“</a:t>
            </a:r>
            <a:r>
              <a:rPr lang="en-CA" altLang="zh-CN" sz="1700" i="1"/>
              <a:t>An endangered species is a species which has been categorized as likely to become extinct. Endangered (EN), as categorized by the International Union for Conservation of Nature (IUCN) Red List, is the second most severe conservation status for wild populations in the IUCN’s schema after Critically Endangered (CR).</a:t>
            </a:r>
            <a:r>
              <a:rPr lang="en-CA" altLang="zh-CN" sz="1700"/>
              <a:t>”</a:t>
            </a:r>
            <a:endParaRPr kumimoji="1" lang="zh-CN" altLang="en-US" sz="1700"/>
          </a:p>
        </p:txBody>
      </p:sp>
      <p:pic>
        <p:nvPicPr>
          <p:cNvPr id="48" name="Picture 47">
            <a:extLst>
              <a:ext uri="{FF2B5EF4-FFF2-40B4-BE49-F238E27FC236}">
                <a16:creationId xmlns:a16="http://schemas.microsoft.com/office/drawing/2014/main" id="{7EFCF05C-6070-460B-8E60-12BE3EFD19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50" name="Straight Connector 49">
            <a:extLst>
              <a:ext uri="{FF2B5EF4-FFF2-40B4-BE49-F238E27FC236}">
                <a16:creationId xmlns:a16="http://schemas.microsoft.com/office/drawing/2014/main" id="{CFD731F1-726F-453E-9516-3058095DE9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3656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4C75E2B-CACA-478C-B26B-182AF87A1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id="{50FF2874-547C-4D14-9E18-28B19002FB8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36CF827D-A163-47F7-BD87-34EB4FA7D6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299D9A9-1DA8-433D-A9BC-FB48D93D42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标题 1">
            <a:extLst>
              <a:ext uri="{FF2B5EF4-FFF2-40B4-BE49-F238E27FC236}">
                <a16:creationId xmlns:a16="http://schemas.microsoft.com/office/drawing/2014/main" id="{689AA939-2821-B247-80F6-C5CE84BC7552}"/>
              </a:ext>
            </a:extLst>
          </p:cNvPr>
          <p:cNvSpPr>
            <a:spLocks noGrp="1"/>
          </p:cNvSpPr>
          <p:nvPr>
            <p:ph type="title"/>
          </p:nvPr>
        </p:nvSpPr>
        <p:spPr>
          <a:xfrm>
            <a:off x="1451579" y="804519"/>
            <a:ext cx="9603275" cy="1049235"/>
          </a:xfrm>
        </p:spPr>
        <p:txBody>
          <a:bodyPr vert="horz" lIns="91440" tIns="45720" rIns="91440" bIns="45720" rtlCol="0" anchor="t">
            <a:normAutofit/>
          </a:bodyPr>
          <a:lstStyle/>
          <a:p>
            <a:r>
              <a:rPr kumimoji="1" lang="en-US" altLang="zh-CN"/>
              <a:t>Discuss </a:t>
            </a:r>
            <a:r>
              <a:rPr lang="en-US" altLang="zh-CN"/>
              <a:t>endangered species around the world &amp; figure a way to protect animals</a:t>
            </a:r>
            <a:endParaRPr kumimoji="1" lang="en-US" altLang="zh-CN"/>
          </a:p>
        </p:txBody>
      </p:sp>
      <p:pic>
        <p:nvPicPr>
          <p:cNvPr id="5" name="内容占位符 4" descr="一群动物在吃草的马&#10;&#10;中度可信度描述已自动生成">
            <a:extLst>
              <a:ext uri="{FF2B5EF4-FFF2-40B4-BE49-F238E27FC236}">
                <a16:creationId xmlns:a16="http://schemas.microsoft.com/office/drawing/2014/main" id="{6DA71535-BE3E-4845-B62D-E89DF2B3520E}"/>
              </a:ext>
            </a:extLst>
          </p:cNvPr>
          <p:cNvPicPr>
            <a:picLocks noGrp="1" noChangeAspect="1"/>
          </p:cNvPicPr>
          <p:nvPr>
            <p:ph idx="1"/>
          </p:nvPr>
        </p:nvPicPr>
        <p:blipFill>
          <a:blip r:embed="rId3"/>
          <a:stretch>
            <a:fillRect/>
          </a:stretch>
        </p:blipFill>
        <p:spPr>
          <a:xfrm>
            <a:off x="1451579" y="2015732"/>
            <a:ext cx="8024681" cy="3450613"/>
          </a:xfrm>
          <a:prstGeom prst="rect">
            <a:avLst/>
          </a:prstGeom>
        </p:spPr>
      </p:pic>
    </p:spTree>
    <p:extLst>
      <p:ext uri="{BB962C8B-B14F-4D97-AF65-F5344CB8AC3E}">
        <p14:creationId xmlns:p14="http://schemas.microsoft.com/office/powerpoint/2010/main" val="749086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C9F29AF-08CF-4E4B-8069-C2E6063C756A}"/>
              </a:ext>
            </a:extLst>
          </p:cNvPr>
          <p:cNvSpPr>
            <a:spLocks noGrp="1"/>
          </p:cNvSpPr>
          <p:nvPr>
            <p:ph type="title"/>
          </p:nvPr>
        </p:nvSpPr>
        <p:spPr>
          <a:xfrm>
            <a:off x="1451579" y="804519"/>
            <a:ext cx="9603275" cy="1049235"/>
          </a:xfrm>
        </p:spPr>
        <p:txBody>
          <a:bodyPr vert="horz" lIns="91440" tIns="45720" rIns="91440" bIns="45720" rtlCol="0" anchor="t">
            <a:normAutofit/>
          </a:bodyPr>
          <a:lstStyle/>
          <a:p>
            <a:r>
              <a:rPr lang="en-US" altLang="zh-CN" dirty="0"/>
              <a:t>Help to save the endangered species.</a:t>
            </a:r>
            <a:br>
              <a:rPr lang="en-US" altLang="zh-CN" dirty="0"/>
            </a:br>
            <a:endParaRPr kumimoji="1" lang="en-US" altLang="zh-CN" dirty="0"/>
          </a:p>
        </p:txBody>
      </p:sp>
      <p:pic>
        <p:nvPicPr>
          <p:cNvPr id="8" name="图片 7" descr="各种不同造型的猫&#10;&#10;描述已自动生成">
            <a:extLst>
              <a:ext uri="{FF2B5EF4-FFF2-40B4-BE49-F238E27FC236}">
                <a16:creationId xmlns:a16="http://schemas.microsoft.com/office/drawing/2014/main" id="{558285B6-E4C2-004D-BDCF-4BFE93E03E6F}"/>
              </a:ext>
            </a:extLst>
          </p:cNvPr>
          <p:cNvPicPr>
            <a:picLocks noChangeAspect="1"/>
          </p:cNvPicPr>
          <p:nvPr/>
        </p:nvPicPr>
        <p:blipFill>
          <a:blip r:embed="rId2"/>
          <a:stretch>
            <a:fillRect/>
          </a:stretch>
        </p:blipFill>
        <p:spPr>
          <a:xfrm>
            <a:off x="2214162" y="2015734"/>
            <a:ext cx="3435276" cy="3450613"/>
          </a:xfrm>
          <a:prstGeom prst="rect">
            <a:avLst/>
          </a:prstGeom>
        </p:spPr>
      </p:pic>
      <p:sp>
        <p:nvSpPr>
          <p:cNvPr id="10" name="内容占位符 9">
            <a:extLst>
              <a:ext uri="{FF2B5EF4-FFF2-40B4-BE49-F238E27FC236}">
                <a16:creationId xmlns:a16="http://schemas.microsoft.com/office/drawing/2014/main" id="{CE95A164-9A9F-4A47-91D7-599F4CB40927}"/>
              </a:ext>
            </a:extLst>
          </p:cNvPr>
          <p:cNvSpPr>
            <a:spLocks noGrp="1"/>
          </p:cNvSpPr>
          <p:nvPr>
            <p:ph idx="1"/>
          </p:nvPr>
        </p:nvSpPr>
        <p:spPr>
          <a:xfrm>
            <a:off x="6892299" y="2015734"/>
            <a:ext cx="4162555" cy="3450613"/>
          </a:xfrm>
        </p:spPr>
        <p:txBody>
          <a:bodyPr vert="horz" lIns="91440" tIns="45720" rIns="91440" bIns="45720" rtlCol="0" anchor="t">
            <a:normAutofit/>
          </a:bodyPr>
          <a:lstStyle/>
          <a:p>
            <a:pPr marL="342900">
              <a:lnSpc>
                <a:spcPct val="110000"/>
              </a:lnSpc>
              <a:spcAft>
                <a:spcPts val="600"/>
              </a:spcAft>
            </a:pPr>
            <a:r>
              <a:rPr lang="en-US" altLang="zh-CN" sz="1400" dirty="0"/>
              <a:t>Learn about endangered species in your area.</a:t>
            </a:r>
          </a:p>
          <a:p>
            <a:pPr marL="342900">
              <a:lnSpc>
                <a:spcPct val="110000"/>
              </a:lnSpc>
              <a:spcAft>
                <a:spcPts val="600"/>
              </a:spcAft>
            </a:pPr>
            <a:r>
              <a:rPr lang="en-US" altLang="zh-CN" sz="1400" dirty="0"/>
              <a:t>Create a backyard wildlife habitat. Put bird feeders and other wildlife attractants, such as bird houses and baths.</a:t>
            </a:r>
          </a:p>
          <a:p>
            <a:pPr marL="342900">
              <a:lnSpc>
                <a:spcPct val="110000"/>
              </a:lnSpc>
              <a:spcAft>
                <a:spcPts val="600"/>
              </a:spcAft>
            </a:pPr>
            <a:r>
              <a:rPr lang="en-US" altLang="zh-CN" sz="1400" dirty="0"/>
              <a:t> Establish a pollinator garden with native vegetation in your yard. Native plants provide food and shelter for native wildlife. Attracting native insects like bees and butterflies can help pollinate your plants. Avoid planting invasive species. Non-native plants can overtake and destroy native species on which animals depend.</a:t>
            </a:r>
          </a:p>
          <a:p>
            <a:pPr marL="342900">
              <a:lnSpc>
                <a:spcPct val="110000"/>
              </a:lnSpc>
              <a:spcAft>
                <a:spcPts val="600"/>
              </a:spcAft>
            </a:pPr>
            <a:endParaRPr lang="en-US" altLang="zh-CN" sz="1400" dirty="0"/>
          </a:p>
        </p:txBody>
      </p:sp>
    </p:spTree>
    <p:extLst>
      <p:ext uri="{BB962C8B-B14F-4D97-AF65-F5344CB8AC3E}">
        <p14:creationId xmlns:p14="http://schemas.microsoft.com/office/powerpoint/2010/main" val="19489633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8" name="图片 7" descr="草地上的大熊猫&#10;&#10;描述已自动生成">
            <a:extLst>
              <a:ext uri="{FF2B5EF4-FFF2-40B4-BE49-F238E27FC236}">
                <a16:creationId xmlns:a16="http://schemas.microsoft.com/office/drawing/2014/main" id="{6C8D3132-F69E-9847-A2BD-999FDD69F185}"/>
              </a:ext>
            </a:extLst>
          </p:cNvPr>
          <p:cNvPicPr>
            <a:picLocks noChangeAspect="1"/>
          </p:cNvPicPr>
          <p:nvPr/>
        </p:nvPicPr>
        <p:blipFill rotWithShape="1">
          <a:blip r:embed="rId2"/>
          <a:srcRect l="20428" r="17613"/>
          <a:stretch/>
        </p:blipFill>
        <p:spPr>
          <a:xfrm>
            <a:off x="2" y="10"/>
            <a:ext cx="7554138" cy="6857990"/>
          </a:xfrm>
          <a:prstGeom prst="rect">
            <a:avLst/>
          </a:prstGeom>
        </p:spPr>
      </p:pic>
      <p:sp>
        <p:nvSpPr>
          <p:cNvPr id="20" name="Rectangle 19">
            <a:extLst>
              <a:ext uri="{FF2B5EF4-FFF2-40B4-BE49-F238E27FC236}">
                <a16:creationId xmlns:a16="http://schemas.microsoft.com/office/drawing/2014/main" id="{FE80BA4E-7CA1-4784-8DF0-4050425EC0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6753"/>
            <a:ext cx="5710296" cy="5572810"/>
          </a:xfrm>
          <a:prstGeom prst="rect">
            <a:avLst/>
          </a:prstGeom>
          <a:solidFill>
            <a:srgbClr val="000001">
              <a:alpha val="8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DC9F29AF-08CF-4E4B-8069-C2E6063C756A}"/>
              </a:ext>
            </a:extLst>
          </p:cNvPr>
          <p:cNvSpPr>
            <a:spLocks noGrp="1"/>
          </p:cNvSpPr>
          <p:nvPr>
            <p:ph type="title"/>
          </p:nvPr>
        </p:nvSpPr>
        <p:spPr>
          <a:xfrm>
            <a:off x="1304017" y="804520"/>
            <a:ext cx="4240939" cy="1049235"/>
          </a:xfrm>
        </p:spPr>
        <p:txBody>
          <a:bodyPr vert="horz" lIns="91440" tIns="45720" rIns="91440" bIns="45720" rtlCol="0" anchor="t">
            <a:normAutofit/>
          </a:bodyPr>
          <a:lstStyle/>
          <a:p>
            <a:r>
              <a:rPr lang="en-US" altLang="zh-CN" sz="2200">
                <a:solidFill>
                  <a:srgbClr val="FFFFFE"/>
                </a:solidFill>
              </a:rPr>
              <a:t>Help to save the endangered species.</a:t>
            </a:r>
            <a:br>
              <a:rPr lang="en-US" altLang="zh-CN" sz="2200">
                <a:solidFill>
                  <a:srgbClr val="FFFFFE"/>
                </a:solidFill>
              </a:rPr>
            </a:br>
            <a:endParaRPr kumimoji="1" lang="en-US" altLang="zh-CN" sz="2200">
              <a:solidFill>
                <a:srgbClr val="FFFFFE"/>
              </a:solidFill>
            </a:endParaRPr>
          </a:p>
        </p:txBody>
      </p:sp>
      <p:cxnSp>
        <p:nvCxnSpPr>
          <p:cNvPr id="22" name="Straight Connector 21">
            <a:extLst>
              <a:ext uri="{FF2B5EF4-FFF2-40B4-BE49-F238E27FC236}">
                <a16:creationId xmlns:a16="http://schemas.microsoft.com/office/drawing/2014/main" id="{255D78F3-871F-413A-A637-A2D7184944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6385" y="1847088"/>
            <a:ext cx="4238571" cy="0"/>
          </a:xfrm>
          <a:prstGeom prst="line">
            <a:avLst/>
          </a:prstGeom>
          <a:ln w="31750">
            <a:solidFill>
              <a:srgbClr val="C9CE38"/>
            </a:solidFill>
          </a:ln>
        </p:spPr>
        <p:style>
          <a:lnRef idx="3">
            <a:schemeClr val="accent1"/>
          </a:lnRef>
          <a:fillRef idx="0">
            <a:schemeClr val="accent1"/>
          </a:fillRef>
          <a:effectRef idx="2">
            <a:schemeClr val="accent1"/>
          </a:effectRef>
          <a:fontRef idx="minor">
            <a:schemeClr val="tx1"/>
          </a:fontRef>
        </p:style>
      </p:cxnSp>
      <p:sp>
        <p:nvSpPr>
          <p:cNvPr id="15" name="内容占位符 14">
            <a:extLst>
              <a:ext uri="{FF2B5EF4-FFF2-40B4-BE49-F238E27FC236}">
                <a16:creationId xmlns:a16="http://schemas.microsoft.com/office/drawing/2014/main" id="{1C0FBBBB-1FB0-4244-BEF8-890BFAB8EC26}"/>
              </a:ext>
            </a:extLst>
          </p:cNvPr>
          <p:cNvSpPr>
            <a:spLocks noGrp="1"/>
          </p:cNvSpPr>
          <p:nvPr>
            <p:ph idx="1"/>
          </p:nvPr>
        </p:nvSpPr>
        <p:spPr>
          <a:xfrm>
            <a:off x="1304017" y="2015733"/>
            <a:ext cx="4240939" cy="4021267"/>
          </a:xfrm>
        </p:spPr>
        <p:txBody>
          <a:bodyPr vert="horz" lIns="91440" tIns="45720" rIns="91440" bIns="45720" rtlCol="0" anchor="t">
            <a:normAutofit/>
          </a:bodyPr>
          <a:lstStyle/>
          <a:p>
            <a:pPr>
              <a:lnSpc>
                <a:spcPct val="110000"/>
              </a:lnSpc>
              <a:buClr>
                <a:srgbClr val="C9CE38"/>
              </a:buClr>
            </a:pPr>
            <a:r>
              <a:rPr lang="en-US" altLang="zh-CN" sz="1400" dirty="0">
                <a:solidFill>
                  <a:srgbClr val="FFFFFE"/>
                </a:solidFill>
              </a:rPr>
              <a:t>6) Place decals on windows to deter bird collisions. Millions of birds die every year because of collisions with windows. You can help reduce the number of collisions simply by placing decals on the windows in your home and office.</a:t>
            </a:r>
          </a:p>
          <a:p>
            <a:pPr>
              <a:lnSpc>
                <a:spcPct val="110000"/>
              </a:lnSpc>
              <a:buClr>
                <a:srgbClr val="C9CE38"/>
              </a:buClr>
            </a:pPr>
            <a:r>
              <a:rPr lang="en-US" altLang="zh-CN" sz="1400" dirty="0">
                <a:solidFill>
                  <a:srgbClr val="FFFFFE"/>
                </a:solidFill>
              </a:rPr>
              <a:t>7) Slow down when driving. Many animals live in developed areas and this means they must navigate a landscape full of human hazards. So when you’re out and about, slow down and keep an eye out for animals. Don’t litter because trash can attract wildlife to the roadside.</a:t>
            </a:r>
          </a:p>
          <a:p>
            <a:pPr>
              <a:lnSpc>
                <a:spcPct val="110000"/>
              </a:lnSpc>
              <a:buClr>
                <a:srgbClr val="C9CE38"/>
              </a:buClr>
            </a:pPr>
            <a:r>
              <a:rPr lang="en-US" altLang="zh-CN" sz="1400" dirty="0">
                <a:solidFill>
                  <a:srgbClr val="FFFFFE"/>
                </a:solidFill>
              </a:rPr>
              <a:t>8) Recycle and buy sustainable products. Buy recycled paper and sustainable products like Forest Stewardship Council wood products and shade-grown coffee to save rainforests.</a:t>
            </a:r>
          </a:p>
          <a:p>
            <a:pPr marL="342900">
              <a:lnSpc>
                <a:spcPct val="110000"/>
              </a:lnSpc>
              <a:spcAft>
                <a:spcPts val="600"/>
              </a:spcAft>
              <a:buClr>
                <a:srgbClr val="C9CE38"/>
              </a:buClr>
            </a:pPr>
            <a:endParaRPr lang="en-US" altLang="zh-CN" sz="1400" dirty="0">
              <a:solidFill>
                <a:srgbClr val="FFFFFE"/>
              </a:solidFill>
            </a:endParaRPr>
          </a:p>
        </p:txBody>
      </p:sp>
      <p:pic>
        <p:nvPicPr>
          <p:cNvPr id="4" name="图片 3" descr="小熊猫&#10;&#10;描述已自动生成">
            <a:extLst>
              <a:ext uri="{FF2B5EF4-FFF2-40B4-BE49-F238E27FC236}">
                <a16:creationId xmlns:a16="http://schemas.microsoft.com/office/drawing/2014/main" id="{4CF892AA-A259-A248-BB1C-51050486CE5F}"/>
              </a:ext>
            </a:extLst>
          </p:cNvPr>
          <p:cNvPicPr>
            <a:picLocks noChangeAspect="1"/>
          </p:cNvPicPr>
          <p:nvPr/>
        </p:nvPicPr>
        <p:blipFill rotWithShape="1">
          <a:blip r:embed="rId3"/>
          <a:srcRect r="122" b="-1"/>
          <a:stretch/>
        </p:blipFill>
        <p:spPr>
          <a:xfrm>
            <a:off x="7555679" y="1"/>
            <a:ext cx="4636321" cy="2611142"/>
          </a:xfrm>
          <a:prstGeom prst="rect">
            <a:avLst/>
          </a:prstGeom>
        </p:spPr>
      </p:pic>
      <p:pic>
        <p:nvPicPr>
          <p:cNvPr id="10" name="图片 9" descr="在树枝上的动物&#10;&#10;描述已自动生成">
            <a:extLst>
              <a:ext uri="{FF2B5EF4-FFF2-40B4-BE49-F238E27FC236}">
                <a16:creationId xmlns:a16="http://schemas.microsoft.com/office/drawing/2014/main" id="{721E0ACD-7231-BD42-8C47-CE2561CB319A}"/>
              </a:ext>
            </a:extLst>
          </p:cNvPr>
          <p:cNvPicPr>
            <a:picLocks noChangeAspect="1"/>
          </p:cNvPicPr>
          <p:nvPr/>
        </p:nvPicPr>
        <p:blipFill rotWithShape="1">
          <a:blip r:embed="rId4"/>
          <a:srcRect t="8596" r="-3" b="22713"/>
          <a:stretch/>
        </p:blipFill>
        <p:spPr>
          <a:xfrm>
            <a:off x="7554139" y="2611818"/>
            <a:ext cx="4636321" cy="4246181"/>
          </a:xfrm>
          <a:prstGeom prst="rect">
            <a:avLst/>
          </a:prstGeom>
        </p:spPr>
      </p:pic>
      <p:cxnSp>
        <p:nvCxnSpPr>
          <p:cNvPr id="24" name="Straight Connector 23">
            <a:extLst>
              <a:ext uri="{FF2B5EF4-FFF2-40B4-BE49-F238E27FC236}">
                <a16:creationId xmlns:a16="http://schemas.microsoft.com/office/drawing/2014/main" id="{E3693DA3-D7EC-4876-8C21-B39568C3B54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54139" y="-680"/>
            <a:ext cx="0" cy="6858003"/>
          </a:xfrm>
          <a:prstGeom prst="line">
            <a:avLst/>
          </a:prstGeom>
          <a:ln w="101600">
            <a:solidFill>
              <a:srgbClr val="00000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4917554-49C8-4239-9483-9825DDB42D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554138" y="2611143"/>
            <a:ext cx="4637863" cy="0"/>
          </a:xfrm>
          <a:prstGeom prst="line">
            <a:avLst/>
          </a:prstGeom>
          <a:ln w="101600">
            <a:solidFill>
              <a:srgbClr val="00000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79198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616693-723E-EB46-A960-CBC792C7839A}"/>
              </a:ext>
            </a:extLst>
          </p:cNvPr>
          <p:cNvSpPr>
            <a:spLocks noGrp="1"/>
          </p:cNvSpPr>
          <p:nvPr>
            <p:ph type="title"/>
          </p:nvPr>
        </p:nvSpPr>
        <p:spPr/>
        <p:txBody>
          <a:bodyPr/>
          <a:lstStyle/>
          <a:p>
            <a:r>
              <a:rPr lang="en-US" altLang="zh-CN" dirty="0"/>
              <a:t>Saving Endangered Species</a:t>
            </a:r>
            <a:endParaRPr kumimoji="1" lang="zh-CN" altLang="en-US" dirty="0"/>
          </a:p>
        </p:txBody>
      </p:sp>
      <p:pic>
        <p:nvPicPr>
          <p:cNvPr id="6" name="内容占位符 5" descr="文本&#10;&#10;描述已自动生成">
            <a:extLst>
              <a:ext uri="{FF2B5EF4-FFF2-40B4-BE49-F238E27FC236}">
                <a16:creationId xmlns:a16="http://schemas.microsoft.com/office/drawing/2014/main" id="{7124DD09-A854-074A-A5C3-B8090251882C}"/>
              </a:ext>
            </a:extLst>
          </p:cNvPr>
          <p:cNvPicPr>
            <a:picLocks noGrp="1" noChangeAspect="1"/>
          </p:cNvPicPr>
          <p:nvPr>
            <p:ph idx="1"/>
          </p:nvPr>
        </p:nvPicPr>
        <p:blipFill>
          <a:blip r:embed="rId2"/>
          <a:stretch>
            <a:fillRect/>
          </a:stretch>
        </p:blipFill>
        <p:spPr>
          <a:xfrm>
            <a:off x="5214621" y="3157776"/>
            <a:ext cx="1905000" cy="952500"/>
          </a:xfrm>
        </p:spPr>
      </p:pic>
      <p:pic>
        <p:nvPicPr>
          <p:cNvPr id="8" name="图片 7" descr="文本&#10;&#10;描述已自动生成">
            <a:extLst>
              <a:ext uri="{FF2B5EF4-FFF2-40B4-BE49-F238E27FC236}">
                <a16:creationId xmlns:a16="http://schemas.microsoft.com/office/drawing/2014/main" id="{29FE81DC-F3F8-904D-BE42-29DB602D35FB}"/>
              </a:ext>
            </a:extLst>
          </p:cNvPr>
          <p:cNvPicPr>
            <a:picLocks noChangeAspect="1"/>
          </p:cNvPicPr>
          <p:nvPr/>
        </p:nvPicPr>
        <p:blipFill>
          <a:blip r:embed="rId3"/>
          <a:stretch>
            <a:fillRect/>
          </a:stretch>
        </p:blipFill>
        <p:spPr>
          <a:xfrm>
            <a:off x="8235317" y="3759994"/>
            <a:ext cx="2247900" cy="914400"/>
          </a:xfrm>
          <a:prstGeom prst="rect">
            <a:avLst/>
          </a:prstGeom>
        </p:spPr>
      </p:pic>
      <p:pic>
        <p:nvPicPr>
          <p:cNvPr id="10" name="图片 9" descr="文本&#10;&#10;描述已自动生成">
            <a:extLst>
              <a:ext uri="{FF2B5EF4-FFF2-40B4-BE49-F238E27FC236}">
                <a16:creationId xmlns:a16="http://schemas.microsoft.com/office/drawing/2014/main" id="{00314DD2-3221-2F42-85A4-628FED0F4666}"/>
              </a:ext>
            </a:extLst>
          </p:cNvPr>
          <p:cNvPicPr>
            <a:picLocks noChangeAspect="1"/>
          </p:cNvPicPr>
          <p:nvPr/>
        </p:nvPicPr>
        <p:blipFill>
          <a:blip r:embed="rId4"/>
          <a:stretch>
            <a:fillRect/>
          </a:stretch>
        </p:blipFill>
        <p:spPr>
          <a:xfrm>
            <a:off x="7160898" y="5004247"/>
            <a:ext cx="1981200" cy="914400"/>
          </a:xfrm>
          <a:prstGeom prst="rect">
            <a:avLst/>
          </a:prstGeom>
        </p:spPr>
      </p:pic>
      <p:pic>
        <p:nvPicPr>
          <p:cNvPr id="12" name="图片 11" descr="在标志上&#10;&#10;描述已自动生成">
            <a:extLst>
              <a:ext uri="{FF2B5EF4-FFF2-40B4-BE49-F238E27FC236}">
                <a16:creationId xmlns:a16="http://schemas.microsoft.com/office/drawing/2014/main" id="{91510140-B887-CC40-A43F-F580EF7F51BB}"/>
              </a:ext>
            </a:extLst>
          </p:cNvPr>
          <p:cNvPicPr>
            <a:picLocks noChangeAspect="1"/>
          </p:cNvPicPr>
          <p:nvPr/>
        </p:nvPicPr>
        <p:blipFill>
          <a:blip r:embed="rId5"/>
          <a:stretch>
            <a:fillRect/>
          </a:stretch>
        </p:blipFill>
        <p:spPr>
          <a:xfrm>
            <a:off x="4648200" y="4326890"/>
            <a:ext cx="1447800" cy="1435100"/>
          </a:xfrm>
          <a:prstGeom prst="rect">
            <a:avLst/>
          </a:prstGeom>
        </p:spPr>
      </p:pic>
      <p:pic>
        <p:nvPicPr>
          <p:cNvPr id="14" name="图片 13" descr="徽标, 公司名称&#10;&#10;描述已自动生成">
            <a:extLst>
              <a:ext uri="{FF2B5EF4-FFF2-40B4-BE49-F238E27FC236}">
                <a16:creationId xmlns:a16="http://schemas.microsoft.com/office/drawing/2014/main" id="{07A2F617-E8A9-1249-9901-457FF3A970CE}"/>
              </a:ext>
            </a:extLst>
          </p:cNvPr>
          <p:cNvPicPr>
            <a:picLocks noChangeAspect="1"/>
          </p:cNvPicPr>
          <p:nvPr/>
        </p:nvPicPr>
        <p:blipFill>
          <a:blip r:embed="rId6"/>
          <a:stretch>
            <a:fillRect/>
          </a:stretch>
        </p:blipFill>
        <p:spPr>
          <a:xfrm>
            <a:off x="7886067" y="1996996"/>
            <a:ext cx="1473200" cy="1676400"/>
          </a:xfrm>
          <a:prstGeom prst="rect">
            <a:avLst/>
          </a:prstGeom>
        </p:spPr>
      </p:pic>
      <p:pic>
        <p:nvPicPr>
          <p:cNvPr id="16" name="图片 15" descr="徽标&#10;&#10;描述已自动生成">
            <a:extLst>
              <a:ext uri="{FF2B5EF4-FFF2-40B4-BE49-F238E27FC236}">
                <a16:creationId xmlns:a16="http://schemas.microsoft.com/office/drawing/2014/main" id="{4661956F-AA67-9B4C-99C1-9CD75C4FCD05}"/>
              </a:ext>
            </a:extLst>
          </p:cNvPr>
          <p:cNvPicPr>
            <a:picLocks noChangeAspect="1"/>
          </p:cNvPicPr>
          <p:nvPr/>
        </p:nvPicPr>
        <p:blipFill>
          <a:blip r:embed="rId7"/>
          <a:stretch>
            <a:fillRect/>
          </a:stretch>
        </p:blipFill>
        <p:spPr>
          <a:xfrm>
            <a:off x="5262562" y="2114104"/>
            <a:ext cx="1981200" cy="635000"/>
          </a:xfrm>
          <a:prstGeom prst="rect">
            <a:avLst/>
          </a:prstGeom>
        </p:spPr>
      </p:pic>
      <p:pic>
        <p:nvPicPr>
          <p:cNvPr id="18" name="图片 17" descr="徽标, 公司名称&#10;&#10;描述已自动生成">
            <a:extLst>
              <a:ext uri="{FF2B5EF4-FFF2-40B4-BE49-F238E27FC236}">
                <a16:creationId xmlns:a16="http://schemas.microsoft.com/office/drawing/2014/main" id="{DD30E52A-09FB-4E40-B773-B7C95AFBD560}"/>
              </a:ext>
            </a:extLst>
          </p:cNvPr>
          <p:cNvPicPr>
            <a:picLocks noChangeAspect="1"/>
          </p:cNvPicPr>
          <p:nvPr/>
        </p:nvPicPr>
        <p:blipFill>
          <a:blip r:embed="rId8"/>
          <a:stretch>
            <a:fillRect/>
          </a:stretch>
        </p:blipFill>
        <p:spPr>
          <a:xfrm>
            <a:off x="2651125" y="4022090"/>
            <a:ext cx="1320800" cy="1282700"/>
          </a:xfrm>
          <a:prstGeom prst="rect">
            <a:avLst/>
          </a:prstGeom>
        </p:spPr>
      </p:pic>
      <p:pic>
        <p:nvPicPr>
          <p:cNvPr id="20" name="图片 19" descr="徽标, 公司名称&#10;&#10;描述已自动生成">
            <a:extLst>
              <a:ext uri="{FF2B5EF4-FFF2-40B4-BE49-F238E27FC236}">
                <a16:creationId xmlns:a16="http://schemas.microsoft.com/office/drawing/2014/main" id="{18623835-195D-9341-B074-3383947FDF3F}"/>
              </a:ext>
            </a:extLst>
          </p:cNvPr>
          <p:cNvPicPr>
            <a:picLocks noChangeAspect="1"/>
          </p:cNvPicPr>
          <p:nvPr/>
        </p:nvPicPr>
        <p:blipFill>
          <a:blip r:embed="rId9"/>
          <a:stretch>
            <a:fillRect/>
          </a:stretch>
        </p:blipFill>
        <p:spPr>
          <a:xfrm>
            <a:off x="1939925" y="2327876"/>
            <a:ext cx="2159000" cy="1231900"/>
          </a:xfrm>
          <a:prstGeom prst="rect">
            <a:avLst/>
          </a:prstGeom>
        </p:spPr>
      </p:pic>
    </p:spTree>
    <p:extLst>
      <p:ext uri="{BB962C8B-B14F-4D97-AF65-F5344CB8AC3E}">
        <p14:creationId xmlns:p14="http://schemas.microsoft.com/office/powerpoint/2010/main" val="36333822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F67C78-0FDC-8F4F-A7C7-8CD5DAD64656}"/>
              </a:ext>
            </a:extLst>
          </p:cNvPr>
          <p:cNvSpPr>
            <a:spLocks noGrp="1"/>
          </p:cNvSpPr>
          <p:nvPr>
            <p:ph type="title"/>
          </p:nvPr>
        </p:nvSpPr>
        <p:spPr>
          <a:xfrm>
            <a:off x="1451579" y="804519"/>
            <a:ext cx="9603275" cy="1049235"/>
          </a:xfrm>
        </p:spPr>
        <p:txBody>
          <a:bodyPr>
            <a:normAutofit/>
          </a:bodyPr>
          <a:lstStyle/>
          <a:p>
            <a:r>
              <a:rPr lang="en-CA" altLang="zh-CN" b="1" dirty="0"/>
              <a:t>Wild ARC’s</a:t>
            </a:r>
            <a:br>
              <a:rPr lang="en-CA" altLang="zh-CN" b="1" dirty="0"/>
            </a:br>
            <a:endParaRPr kumimoji="1" lang="zh-CN" altLang="en-US" dirty="0"/>
          </a:p>
        </p:txBody>
      </p:sp>
      <p:grpSp>
        <p:nvGrpSpPr>
          <p:cNvPr id="10" name="Group 9">
            <a:extLst>
              <a:ext uri="{FF2B5EF4-FFF2-40B4-BE49-F238E27FC236}">
                <a16:creationId xmlns:a16="http://schemas.microsoft.com/office/drawing/2014/main" id="{4D61757C-8EF0-4453-95D9-78E78C610E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46399" y="2012810"/>
            <a:ext cx="4969251" cy="3459865"/>
            <a:chOff x="1446399" y="2012810"/>
            <a:chExt cx="4969251" cy="3459865"/>
          </a:xfrm>
        </p:grpSpPr>
        <p:sp>
          <p:nvSpPr>
            <p:cNvPr id="11" name="Rectangle 10">
              <a:extLst>
                <a:ext uri="{FF2B5EF4-FFF2-40B4-BE49-F238E27FC236}">
                  <a16:creationId xmlns:a16="http://schemas.microsoft.com/office/drawing/2014/main" id="{600A610F-62B5-4C04-8952-347042B44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46399" y="2012810"/>
              <a:ext cx="4969251" cy="3459865"/>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4205C7C-BE45-4F4D-8447-A9ED1A2E33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5362" y="2182137"/>
              <a:ext cx="4654871" cy="313000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51928CC6-3F4E-46C9-BEEE-47A9EE3FC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59088" y="2345863"/>
            <a:ext cx="4314860" cy="2797627"/>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descr="卡通画&#10;&#10;描述已自动生成">
            <a:extLst>
              <a:ext uri="{FF2B5EF4-FFF2-40B4-BE49-F238E27FC236}">
                <a16:creationId xmlns:a16="http://schemas.microsoft.com/office/drawing/2014/main" id="{3AD6A575-71D6-5F4C-B390-FEEF1829BD1B}"/>
              </a:ext>
            </a:extLst>
          </p:cNvPr>
          <p:cNvPicPr>
            <a:picLocks noChangeAspect="1"/>
          </p:cNvPicPr>
          <p:nvPr/>
        </p:nvPicPr>
        <p:blipFill>
          <a:blip r:embed="rId2"/>
          <a:stretch>
            <a:fillRect/>
          </a:stretch>
        </p:blipFill>
        <p:spPr>
          <a:xfrm>
            <a:off x="1927590" y="3065401"/>
            <a:ext cx="3993156" cy="1353612"/>
          </a:xfrm>
          <a:prstGeom prst="rect">
            <a:avLst/>
          </a:prstGeom>
        </p:spPr>
      </p:pic>
      <p:sp>
        <p:nvSpPr>
          <p:cNvPr id="3" name="内容占位符 2">
            <a:extLst>
              <a:ext uri="{FF2B5EF4-FFF2-40B4-BE49-F238E27FC236}">
                <a16:creationId xmlns:a16="http://schemas.microsoft.com/office/drawing/2014/main" id="{096825D8-5F3A-EA4D-BBB6-35F6684F039C}"/>
              </a:ext>
            </a:extLst>
          </p:cNvPr>
          <p:cNvSpPr>
            <a:spLocks noGrp="1"/>
          </p:cNvSpPr>
          <p:nvPr>
            <p:ph idx="1"/>
          </p:nvPr>
        </p:nvSpPr>
        <p:spPr>
          <a:xfrm>
            <a:off x="6882361" y="2015734"/>
            <a:ext cx="4169336" cy="3450613"/>
          </a:xfrm>
        </p:spPr>
        <p:txBody>
          <a:bodyPr>
            <a:normAutofit/>
          </a:bodyPr>
          <a:lstStyle/>
          <a:p>
            <a:pPr>
              <a:lnSpc>
                <a:spcPct val="110000"/>
              </a:lnSpc>
            </a:pPr>
            <a:r>
              <a:rPr lang="en-CA" altLang="zh-CN" sz="1300"/>
              <a:t>The mission of the </a:t>
            </a:r>
            <a:r>
              <a:rPr lang="en-CA" altLang="zh-CN" sz="1300" b="1" u="sng">
                <a:hlinkClick r:id="rId3"/>
              </a:rPr>
              <a:t>BC SPCA Wild Animal Rehabilitation Centre (Wild ARC)</a:t>
            </a:r>
            <a:r>
              <a:rPr lang="en-CA" altLang="zh-CN" sz="1300"/>
              <a:t> is to provide care to injured, sick, orphaned and distressed </a:t>
            </a:r>
            <a:r>
              <a:rPr lang="en-CA" altLang="zh-CN" sz="1300" b="1" u="sng">
                <a:hlinkClick r:id="rId4"/>
              </a:rPr>
              <a:t>wildlife</a:t>
            </a:r>
            <a:r>
              <a:rPr lang="en-CA" altLang="zh-CN" sz="1300"/>
              <a:t> based on rehabilitation standards and the animal’s natural history. We treat each animal in our care as an individual case. The </a:t>
            </a:r>
            <a:r>
              <a:rPr lang="en-CA" altLang="zh-CN" sz="1300" b="1" u="sng">
                <a:hlinkClick r:id="rId5"/>
              </a:rPr>
              <a:t>goal of rehabilitation</a:t>
            </a:r>
            <a:r>
              <a:rPr lang="en-CA" altLang="zh-CN" sz="1300"/>
              <a:t> is to release recovered animals back into the wild. Human activity affects over 80 percent of the animals treated at Wild ARC. We aim to reduce this impact, and educate the public about wildlife, animal welfare and co-existing with nature. </a:t>
            </a:r>
            <a:r>
              <a:rPr lang="en-CA" altLang="zh-CN" sz="1300" b="1" u="sng">
                <a:hlinkClick r:id="rId6"/>
              </a:rPr>
              <a:t>Check out our critter cam</a:t>
            </a:r>
            <a:r>
              <a:rPr lang="en-CA" altLang="zh-CN" sz="1300"/>
              <a:t> to view some of our current patients or </a:t>
            </a:r>
            <a:r>
              <a:rPr lang="en-CA" altLang="zh-CN" sz="1300" b="1" u="sng">
                <a:hlinkClick r:id="rId7"/>
              </a:rPr>
              <a:t>subscribe to WildSense</a:t>
            </a:r>
            <a:r>
              <a:rPr lang="en-CA" altLang="zh-CN" sz="1300"/>
              <a:t> to receive our newsletter focusing on wildlife stories and issues in B.C.</a:t>
            </a:r>
            <a:endParaRPr kumimoji="1" lang="zh-CN" altLang="en-US" sz="1300"/>
          </a:p>
        </p:txBody>
      </p:sp>
    </p:spTree>
    <p:extLst>
      <p:ext uri="{BB962C8B-B14F-4D97-AF65-F5344CB8AC3E}">
        <p14:creationId xmlns:p14="http://schemas.microsoft.com/office/powerpoint/2010/main" val="23314218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C78BD8-687A-3B45-92F0-6F0503729174}"/>
              </a:ext>
            </a:extLst>
          </p:cNvPr>
          <p:cNvSpPr>
            <a:spLocks noGrp="1"/>
          </p:cNvSpPr>
          <p:nvPr>
            <p:ph type="title"/>
          </p:nvPr>
        </p:nvSpPr>
        <p:spPr>
          <a:xfrm>
            <a:off x="1451579" y="804519"/>
            <a:ext cx="9603275" cy="1049235"/>
          </a:xfrm>
        </p:spPr>
        <p:txBody>
          <a:bodyPr>
            <a:normAutofit/>
          </a:bodyPr>
          <a:lstStyle/>
          <a:p>
            <a:r>
              <a:rPr lang="en-CA" altLang="zh-CN"/>
              <a:t>The endangered species detective</a:t>
            </a:r>
            <a:endParaRPr kumimoji="1" lang="zh-CN" altLang="en-US" dirty="0"/>
          </a:p>
        </p:txBody>
      </p:sp>
      <p:pic>
        <p:nvPicPr>
          <p:cNvPr id="5" name="图片 4" descr="文本&#10;&#10;描述已自动生成">
            <a:extLst>
              <a:ext uri="{FF2B5EF4-FFF2-40B4-BE49-F238E27FC236}">
                <a16:creationId xmlns:a16="http://schemas.microsoft.com/office/drawing/2014/main" id="{B6FB8400-DFAB-F949-AF8A-D6870EDB4961}"/>
              </a:ext>
            </a:extLst>
          </p:cNvPr>
          <p:cNvPicPr>
            <a:picLocks noChangeAspect="1"/>
          </p:cNvPicPr>
          <p:nvPr/>
        </p:nvPicPr>
        <p:blipFill>
          <a:blip r:embed="rId2"/>
          <a:stretch>
            <a:fillRect/>
          </a:stretch>
        </p:blipFill>
        <p:spPr>
          <a:xfrm>
            <a:off x="1669103" y="2015734"/>
            <a:ext cx="4525394" cy="3450613"/>
          </a:xfrm>
          <a:prstGeom prst="rect">
            <a:avLst/>
          </a:prstGeom>
        </p:spPr>
      </p:pic>
      <p:sp>
        <p:nvSpPr>
          <p:cNvPr id="3" name="内容占位符 2">
            <a:extLst>
              <a:ext uri="{FF2B5EF4-FFF2-40B4-BE49-F238E27FC236}">
                <a16:creationId xmlns:a16="http://schemas.microsoft.com/office/drawing/2014/main" id="{11950EF5-0016-0F45-AE20-8C51117AEF53}"/>
              </a:ext>
            </a:extLst>
          </p:cNvPr>
          <p:cNvSpPr>
            <a:spLocks noGrp="1"/>
          </p:cNvSpPr>
          <p:nvPr>
            <p:ph idx="1"/>
          </p:nvPr>
        </p:nvSpPr>
        <p:spPr>
          <a:xfrm>
            <a:off x="6892299" y="2015734"/>
            <a:ext cx="4162555" cy="3450613"/>
          </a:xfrm>
        </p:spPr>
        <p:txBody>
          <a:bodyPr>
            <a:normAutofit/>
          </a:bodyPr>
          <a:lstStyle/>
          <a:p>
            <a:r>
              <a:rPr lang="en-CA" altLang="zh-CN"/>
              <a:t>Each group will pick an endangered animal they would like to learn about, detected it and introduce to the class why the species is endangered, and how we can help.</a:t>
            </a:r>
          </a:p>
          <a:p>
            <a:r>
              <a:rPr lang="en-CA" altLang="zh-CN"/>
              <a:t>Vote for your favourite group, winner get a point.</a:t>
            </a:r>
            <a:endParaRPr kumimoji="1" lang="zh-CN" altLang="en-US" dirty="0"/>
          </a:p>
        </p:txBody>
      </p:sp>
    </p:spTree>
    <p:extLst>
      <p:ext uri="{BB962C8B-B14F-4D97-AF65-F5344CB8AC3E}">
        <p14:creationId xmlns:p14="http://schemas.microsoft.com/office/powerpoint/2010/main" val="7739963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Picture 10">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3" name="Straight Connector 12">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7" name="Rectangle 16">
            <a:extLst>
              <a:ext uri="{FF2B5EF4-FFF2-40B4-BE49-F238E27FC236}">
                <a16:creationId xmlns:a16="http://schemas.microsoft.com/office/drawing/2014/main" id="{8D095B41-7312-4603-9F0F-93387C353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any question marks on black background">
            <a:extLst>
              <a:ext uri="{FF2B5EF4-FFF2-40B4-BE49-F238E27FC236}">
                <a16:creationId xmlns:a16="http://schemas.microsoft.com/office/drawing/2014/main" id="{FA0DC15A-3060-4BDF-A9E9-7CC938422A73}"/>
              </a:ext>
            </a:extLst>
          </p:cNvPr>
          <p:cNvPicPr>
            <a:picLocks noChangeAspect="1"/>
          </p:cNvPicPr>
          <p:nvPr/>
        </p:nvPicPr>
        <p:blipFill rotWithShape="1">
          <a:blip r:embed="rId3">
            <a:duotone>
              <a:schemeClr val="bg2">
                <a:shade val="45000"/>
                <a:satMod val="135000"/>
              </a:schemeClr>
              <a:prstClr val="white"/>
            </a:duotone>
            <a:alphaModFix amt="50000"/>
          </a:blip>
          <a:srcRect t="7785" r="-1" b="-1"/>
          <a:stretch/>
        </p:blipFill>
        <p:spPr>
          <a:xfrm>
            <a:off x="305" y="10"/>
            <a:ext cx="12191695" cy="6857990"/>
          </a:xfrm>
          <a:prstGeom prst="rect">
            <a:avLst/>
          </a:prstGeom>
        </p:spPr>
      </p:pic>
      <p:sp>
        <p:nvSpPr>
          <p:cNvPr id="19" name="Rectangle 18">
            <a:extLst>
              <a:ext uri="{FF2B5EF4-FFF2-40B4-BE49-F238E27FC236}">
                <a16:creationId xmlns:a16="http://schemas.microsoft.com/office/drawing/2014/main" id="{1042C936-444C-4F0D-9737-291EAFE1E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B83A75CC-B064-314A-96AB-1C9E629268BB}"/>
              </a:ext>
            </a:extLst>
          </p:cNvPr>
          <p:cNvSpPr>
            <a:spLocks noGrp="1"/>
          </p:cNvSpPr>
          <p:nvPr>
            <p:ph type="title"/>
          </p:nvPr>
        </p:nvSpPr>
        <p:spPr>
          <a:xfrm>
            <a:off x="2417779" y="802298"/>
            <a:ext cx="8637073" cy="2541431"/>
          </a:xfrm>
        </p:spPr>
        <p:txBody>
          <a:bodyPr vert="horz" lIns="91440" tIns="45720" rIns="91440" bIns="0" rtlCol="0" anchor="b">
            <a:normAutofit/>
          </a:bodyPr>
          <a:lstStyle/>
          <a:p>
            <a:r>
              <a:rPr lang="en-US" altLang="zh-CN" sz="6600" dirty="0"/>
              <a:t>Questions?</a:t>
            </a:r>
            <a:endParaRPr kumimoji="1" lang="en-US" altLang="zh-CN" sz="6600" dirty="0"/>
          </a:p>
        </p:txBody>
      </p:sp>
      <p:cxnSp>
        <p:nvCxnSpPr>
          <p:cNvPr id="29" name="Straight Connector 20">
            <a:extLst>
              <a:ext uri="{FF2B5EF4-FFF2-40B4-BE49-F238E27FC236}">
                <a16:creationId xmlns:a16="http://schemas.microsoft.com/office/drawing/2014/main" id="{B61C4D9F-F4AF-4ED2-9310-56EB2E19C0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3"/>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30" name="Picture 22">
            <a:extLst>
              <a:ext uri="{FF2B5EF4-FFF2-40B4-BE49-F238E27FC236}">
                <a16:creationId xmlns:a16="http://schemas.microsoft.com/office/drawing/2014/main" id="{419FDB25-3050-4009-9806-3000DDD1C08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1" name="Straight Connector 24">
            <a:extLst>
              <a:ext uri="{FF2B5EF4-FFF2-40B4-BE49-F238E27FC236}">
                <a16:creationId xmlns:a16="http://schemas.microsoft.com/office/drawing/2014/main" id="{8063EF0F-7BC0-4CFB-AB98-20A8DD91D7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1149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1F2F80C7-398A-A545-A6E4-417F5D350F1A}"/>
              </a:ext>
            </a:extLst>
          </p:cNvPr>
          <p:cNvSpPr>
            <a:spLocks noGrp="1"/>
          </p:cNvSpPr>
          <p:nvPr>
            <p:ph type="title"/>
          </p:nvPr>
        </p:nvSpPr>
        <p:spPr>
          <a:xfrm>
            <a:off x="1451579" y="804519"/>
            <a:ext cx="9603275" cy="1049235"/>
          </a:xfrm>
        </p:spPr>
        <p:txBody>
          <a:bodyPr vert="horz" lIns="91440" tIns="45720" rIns="91440" bIns="0" rtlCol="0">
            <a:normAutofit/>
          </a:bodyPr>
          <a:lstStyle/>
          <a:p>
            <a:r>
              <a:rPr lang="en-US" altLang="zh-CN"/>
              <a:t>Assignment</a:t>
            </a:r>
            <a:endParaRPr kumimoji="1" lang="en-US" altLang="zh-CN"/>
          </a:p>
        </p:txBody>
      </p:sp>
      <p:cxnSp>
        <p:nvCxnSpPr>
          <p:cNvPr id="36" name="Straight Connector 35">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8" name="Rectangle 37">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30" name="内容占位符 2">
            <a:extLst>
              <a:ext uri="{FF2B5EF4-FFF2-40B4-BE49-F238E27FC236}">
                <a16:creationId xmlns:a16="http://schemas.microsoft.com/office/drawing/2014/main" id="{5EEC3A1F-6D24-47CE-A11F-07BC6E3554CB}"/>
              </a:ext>
            </a:extLst>
          </p:cNvPr>
          <p:cNvGraphicFramePr>
            <a:graphicFrameLocks noGrp="1"/>
          </p:cNvGraphicFramePr>
          <p:nvPr>
            <p:ph idx="1"/>
            <p:extLst>
              <p:ext uri="{D42A27DB-BD31-4B8C-83A1-F6EECF244321}">
                <p14:modId xmlns:p14="http://schemas.microsoft.com/office/powerpoint/2010/main" val="3855756145"/>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0027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905CFAD9-EABE-4F83-B098-604752164E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37" name="Picture 36">
            <a:extLst>
              <a:ext uri="{FF2B5EF4-FFF2-40B4-BE49-F238E27FC236}">
                <a16:creationId xmlns:a16="http://schemas.microsoft.com/office/drawing/2014/main" id="{C99610E4-6194-4817-B152-498995E771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9" name="Straight Connector 38">
            <a:extLst>
              <a:ext uri="{FF2B5EF4-FFF2-40B4-BE49-F238E27FC236}">
                <a16:creationId xmlns:a16="http://schemas.microsoft.com/office/drawing/2014/main" id="{D885E9F4-7DB6-4B77-B1FF-80BFCE8127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B639A2B-C30C-4F6F-B847-6960F3CF8A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43" name="Rectangle 42">
            <a:extLst>
              <a:ext uri="{FF2B5EF4-FFF2-40B4-BE49-F238E27FC236}">
                <a16:creationId xmlns:a16="http://schemas.microsoft.com/office/drawing/2014/main" id="{D9926FA0-8ED1-4F3A-B23B-FD94D82C7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3A102CD9-C25A-4A86-B9D3-D7280D9142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标题 1">
            <a:extLst>
              <a:ext uri="{FF2B5EF4-FFF2-40B4-BE49-F238E27FC236}">
                <a16:creationId xmlns:a16="http://schemas.microsoft.com/office/drawing/2014/main" id="{9AF04C2D-B8A5-9D43-B0E6-55145332B19A}"/>
              </a:ext>
            </a:extLst>
          </p:cNvPr>
          <p:cNvSpPr>
            <a:spLocks noGrp="1"/>
          </p:cNvSpPr>
          <p:nvPr>
            <p:ph type="title"/>
          </p:nvPr>
        </p:nvSpPr>
        <p:spPr>
          <a:xfrm>
            <a:off x="659301" y="1474969"/>
            <a:ext cx="2823919" cy="1868760"/>
          </a:xfrm>
        </p:spPr>
        <p:txBody>
          <a:bodyPr vert="horz" lIns="91440" tIns="45720" rIns="91440" bIns="0" rtlCol="0" anchor="b">
            <a:normAutofit/>
          </a:bodyPr>
          <a:lstStyle/>
          <a:p>
            <a:r>
              <a:rPr lang="en-US" altLang="zh-CN" sz="3600" dirty="0"/>
              <a:t>Field Trip Discussion</a:t>
            </a:r>
            <a:endParaRPr kumimoji="1" lang="en-US" altLang="zh-CN" sz="3600" dirty="0"/>
          </a:p>
        </p:txBody>
      </p:sp>
      <p:pic>
        <p:nvPicPr>
          <p:cNvPr id="9" name="图片 8" descr="卡通画&#10;&#10;描述已自动生成">
            <a:extLst>
              <a:ext uri="{FF2B5EF4-FFF2-40B4-BE49-F238E27FC236}">
                <a16:creationId xmlns:a16="http://schemas.microsoft.com/office/drawing/2014/main" id="{EA1F45F6-E041-CD4E-B514-FB15586B74DB}"/>
              </a:ext>
            </a:extLst>
          </p:cNvPr>
          <p:cNvPicPr>
            <a:picLocks noChangeAspect="1"/>
          </p:cNvPicPr>
          <p:nvPr/>
        </p:nvPicPr>
        <p:blipFill>
          <a:blip r:embed="rId3"/>
          <a:stretch>
            <a:fillRect/>
          </a:stretch>
        </p:blipFill>
        <p:spPr>
          <a:xfrm>
            <a:off x="3989479" y="1101104"/>
            <a:ext cx="3693150" cy="1251915"/>
          </a:xfrm>
          <a:prstGeom prst="rect">
            <a:avLst/>
          </a:prstGeom>
        </p:spPr>
      </p:pic>
      <p:pic>
        <p:nvPicPr>
          <p:cNvPr id="11" name="图片 10" descr="图片包含 游戏机, 标志, 电脑, 窗户&#10;&#10;描述已自动生成">
            <a:extLst>
              <a:ext uri="{FF2B5EF4-FFF2-40B4-BE49-F238E27FC236}">
                <a16:creationId xmlns:a16="http://schemas.microsoft.com/office/drawing/2014/main" id="{85ED65B6-AF38-2C40-AD3D-82866308F255}"/>
              </a:ext>
            </a:extLst>
          </p:cNvPr>
          <p:cNvPicPr>
            <a:picLocks noChangeAspect="1"/>
          </p:cNvPicPr>
          <p:nvPr/>
        </p:nvPicPr>
        <p:blipFill>
          <a:blip r:embed="rId4"/>
          <a:stretch>
            <a:fillRect/>
          </a:stretch>
        </p:blipFill>
        <p:spPr>
          <a:xfrm>
            <a:off x="8435392" y="481108"/>
            <a:ext cx="2509092" cy="2491907"/>
          </a:xfrm>
          <a:prstGeom prst="rect">
            <a:avLst/>
          </a:prstGeom>
        </p:spPr>
      </p:pic>
      <p:cxnSp>
        <p:nvCxnSpPr>
          <p:cNvPr id="47" name="Straight Connector 46">
            <a:extLst>
              <a:ext uri="{FF2B5EF4-FFF2-40B4-BE49-F238E27FC236}">
                <a16:creationId xmlns:a16="http://schemas.microsoft.com/office/drawing/2014/main" id="{90676B93-40FB-4FA7-8E89-C24B7B1F8F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9301" y="3528543"/>
            <a:ext cx="2823919"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5" name="内容占位符 4" descr="卡通画&#10;&#10;描述已自动生成">
            <a:extLst>
              <a:ext uri="{FF2B5EF4-FFF2-40B4-BE49-F238E27FC236}">
                <a16:creationId xmlns:a16="http://schemas.microsoft.com/office/drawing/2014/main" id="{1C288D90-EE83-0647-82A7-2EAC847762C3}"/>
              </a:ext>
            </a:extLst>
          </p:cNvPr>
          <p:cNvPicPr>
            <a:picLocks noGrp="1" noChangeAspect="1"/>
          </p:cNvPicPr>
          <p:nvPr>
            <p:ph idx="1"/>
          </p:nvPr>
        </p:nvPicPr>
        <p:blipFill>
          <a:blip r:embed="rId5"/>
          <a:stretch>
            <a:fillRect/>
          </a:stretch>
        </p:blipFill>
        <p:spPr>
          <a:xfrm>
            <a:off x="3989479" y="3788661"/>
            <a:ext cx="3693150" cy="1189155"/>
          </a:xfrm>
          <a:prstGeom prst="rect">
            <a:avLst/>
          </a:prstGeom>
        </p:spPr>
      </p:pic>
      <p:pic>
        <p:nvPicPr>
          <p:cNvPr id="7" name="图形 6">
            <a:extLst>
              <a:ext uri="{FF2B5EF4-FFF2-40B4-BE49-F238E27FC236}">
                <a16:creationId xmlns:a16="http://schemas.microsoft.com/office/drawing/2014/main" id="{9B26E9BE-AB99-2C48-9EB4-45CB9D416B0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46051" y="3483132"/>
            <a:ext cx="3687168" cy="1802615"/>
          </a:xfrm>
          <a:prstGeom prst="rect">
            <a:avLst/>
          </a:prstGeom>
        </p:spPr>
      </p:pic>
      <p:pic>
        <p:nvPicPr>
          <p:cNvPr id="49" name="Picture 48">
            <a:extLst>
              <a:ext uri="{FF2B5EF4-FFF2-40B4-BE49-F238E27FC236}">
                <a16:creationId xmlns:a16="http://schemas.microsoft.com/office/drawing/2014/main" id="{3509D85C-1896-4695-A144-B562AFC58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51" name="Straight Connector 50">
            <a:extLst>
              <a:ext uri="{FF2B5EF4-FFF2-40B4-BE49-F238E27FC236}">
                <a16:creationId xmlns:a16="http://schemas.microsoft.com/office/drawing/2014/main" id="{6D9F55CD-CB1D-4CB9-98D3-2BC602BC430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12392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43" name="Rectangle 23">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45" name="Picture 25">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46" name="Straight Connector 27">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47" name="Straight Connector 29">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48" name="Rectangle 31">
            <a:extLst>
              <a:ext uri="{FF2B5EF4-FFF2-40B4-BE49-F238E27FC236}">
                <a16:creationId xmlns:a16="http://schemas.microsoft.com/office/drawing/2014/main" id="{1C69834E-5EEE-4D61-833E-049288964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33">
            <a:extLst>
              <a:ext uri="{FF2B5EF4-FFF2-40B4-BE49-F238E27FC236}">
                <a16:creationId xmlns:a16="http://schemas.microsoft.com/office/drawing/2014/main" id="{58E5D9BA-46E7-4BFA-9C74-75495BF6F5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标题 1">
            <a:extLst>
              <a:ext uri="{FF2B5EF4-FFF2-40B4-BE49-F238E27FC236}">
                <a16:creationId xmlns:a16="http://schemas.microsoft.com/office/drawing/2014/main" id="{54047556-A6A1-9943-BF90-CD90CB7F7468}"/>
              </a:ext>
            </a:extLst>
          </p:cNvPr>
          <p:cNvSpPr>
            <a:spLocks noGrp="1"/>
          </p:cNvSpPr>
          <p:nvPr>
            <p:ph type="title"/>
          </p:nvPr>
        </p:nvSpPr>
        <p:spPr>
          <a:xfrm>
            <a:off x="8673476" y="1468464"/>
            <a:ext cx="2858835" cy="1873219"/>
          </a:xfrm>
        </p:spPr>
        <p:txBody>
          <a:bodyPr vert="horz" lIns="91440" tIns="45720" rIns="91440" bIns="0" rtlCol="0" anchor="b">
            <a:normAutofit/>
          </a:bodyPr>
          <a:lstStyle/>
          <a:p>
            <a:r>
              <a:rPr kumimoji="1" lang="en-US" altLang="zh-CN" sz="3600"/>
              <a:t>Enjoy your artwork time</a:t>
            </a:r>
          </a:p>
        </p:txBody>
      </p:sp>
      <p:grpSp>
        <p:nvGrpSpPr>
          <p:cNvPr id="50" name="Group 35">
            <a:extLst>
              <a:ext uri="{FF2B5EF4-FFF2-40B4-BE49-F238E27FC236}">
                <a16:creationId xmlns:a16="http://schemas.microsoft.com/office/drawing/2014/main" id="{4BE4308E-D3C7-4FB9-928C-C0B7F62ECF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7" y="482171"/>
            <a:ext cx="7560115" cy="5149101"/>
            <a:chOff x="7463258" y="583365"/>
            <a:chExt cx="7560115" cy="5181928"/>
          </a:xfrm>
        </p:grpSpPr>
        <p:sp>
          <p:nvSpPr>
            <p:cNvPr id="37" name="Rectangle 36">
              <a:extLst>
                <a:ext uri="{FF2B5EF4-FFF2-40B4-BE49-F238E27FC236}">
                  <a16:creationId xmlns:a16="http://schemas.microsoft.com/office/drawing/2014/main" id="{5B033D76-5800-44B6-AFE9-EE2106935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8" y="583365"/>
              <a:ext cx="7560115"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37">
              <a:extLst>
                <a:ext uri="{FF2B5EF4-FFF2-40B4-BE49-F238E27FC236}">
                  <a16:creationId xmlns:a16="http://schemas.microsoft.com/office/drawing/2014/main" id="{522D6F85-FFBA-4F81-AEE5-AAA17CB7AA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7" y="915807"/>
              <a:ext cx="69282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6" name="图片 5" descr="一群穿制服的人&#10;&#10;中度可信度描述已自动生成">
            <a:extLst>
              <a:ext uri="{FF2B5EF4-FFF2-40B4-BE49-F238E27FC236}">
                <a16:creationId xmlns:a16="http://schemas.microsoft.com/office/drawing/2014/main" id="{F2ECFB90-E98F-F14B-89D1-DE0E6E5F0B00}"/>
              </a:ext>
            </a:extLst>
          </p:cNvPr>
          <p:cNvPicPr>
            <a:picLocks noChangeAspect="1"/>
          </p:cNvPicPr>
          <p:nvPr/>
        </p:nvPicPr>
        <p:blipFill rotWithShape="1">
          <a:blip r:embed="rId3"/>
          <a:srcRect t="984" r="-2" b="7381"/>
          <a:stretch/>
        </p:blipFill>
        <p:spPr>
          <a:xfrm>
            <a:off x="1271222" y="1116345"/>
            <a:ext cx="6282919" cy="3866172"/>
          </a:xfrm>
          <a:prstGeom prst="rect">
            <a:avLst/>
          </a:prstGeom>
        </p:spPr>
      </p:pic>
      <p:cxnSp>
        <p:nvCxnSpPr>
          <p:cNvPr id="52" name="Straight Connector 39">
            <a:extLst>
              <a:ext uri="{FF2B5EF4-FFF2-40B4-BE49-F238E27FC236}">
                <a16:creationId xmlns:a16="http://schemas.microsoft.com/office/drawing/2014/main" id="{D8155E42-34DF-487F-9EE3-78A6093B3F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80960" y="3526496"/>
            <a:ext cx="2844424"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42" name="Picture 41">
            <a:extLst>
              <a:ext uri="{FF2B5EF4-FFF2-40B4-BE49-F238E27FC236}">
                <a16:creationId xmlns:a16="http://schemas.microsoft.com/office/drawing/2014/main" id="{4C401D57-600A-4C91-AC9A-14CA1ED6F7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44" name="Straight Connector 43">
            <a:extLst>
              <a:ext uri="{FF2B5EF4-FFF2-40B4-BE49-F238E27FC236}">
                <a16:creationId xmlns:a16="http://schemas.microsoft.com/office/drawing/2014/main" id="{412BDC66-00FA-4A3F-9BC7-BE05FF770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7406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id="{8BC298DB-2D5C-40A1-9A78-6B4A12198A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5C2355B-7CE9-4192-9142-A41CA0A0C0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标题 1">
            <a:extLst>
              <a:ext uri="{FF2B5EF4-FFF2-40B4-BE49-F238E27FC236}">
                <a16:creationId xmlns:a16="http://schemas.microsoft.com/office/drawing/2014/main" id="{997D38D1-AFD3-4443-9D03-B70E2D7F9147}"/>
              </a:ext>
            </a:extLst>
          </p:cNvPr>
          <p:cNvSpPr>
            <a:spLocks noGrp="1"/>
          </p:cNvSpPr>
          <p:nvPr>
            <p:ph type="title"/>
          </p:nvPr>
        </p:nvSpPr>
        <p:spPr>
          <a:xfrm>
            <a:off x="6585200" y="967167"/>
            <a:ext cx="4151306" cy="2374516"/>
          </a:xfrm>
        </p:spPr>
        <p:txBody>
          <a:bodyPr vert="horz" lIns="91440" tIns="45720" rIns="91440" bIns="0" rtlCol="0" anchor="b">
            <a:normAutofit/>
          </a:bodyPr>
          <a:lstStyle/>
          <a:p>
            <a:r>
              <a:rPr kumimoji="1" lang="en-US" altLang="zh-CN" sz="4800"/>
              <a:t>Thank you for watching</a:t>
            </a:r>
          </a:p>
        </p:txBody>
      </p:sp>
      <p:pic>
        <p:nvPicPr>
          <p:cNvPr id="7" name="Graphic 6" descr="Smiling Face with No Fill">
            <a:extLst>
              <a:ext uri="{FF2B5EF4-FFF2-40B4-BE49-F238E27FC236}">
                <a16:creationId xmlns:a16="http://schemas.microsoft.com/office/drawing/2014/main" id="{D7AFB71D-7BFA-4679-BE5A-9D1358A334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9869" y="805583"/>
            <a:ext cx="4660762" cy="4660762"/>
          </a:xfrm>
          <a:prstGeom prst="rect">
            <a:avLst/>
          </a:prstGeom>
        </p:spPr>
      </p:pic>
      <p:cxnSp>
        <p:nvCxnSpPr>
          <p:cNvPr id="22" name="Straight Connector 21">
            <a:extLst>
              <a:ext uri="{FF2B5EF4-FFF2-40B4-BE49-F238E27FC236}">
                <a16:creationId xmlns:a16="http://schemas.microsoft.com/office/drawing/2014/main" id="{06D05ED8-39E4-42F8-92CB-704C2BD0D2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79647" y="3526496"/>
            <a:ext cx="4149931"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24" name="Picture 23">
            <a:extLst>
              <a:ext uri="{FF2B5EF4-FFF2-40B4-BE49-F238E27FC236}">
                <a16:creationId xmlns:a16="http://schemas.microsoft.com/office/drawing/2014/main" id="{45CE2E7C-6AA3-4710-825D-4CDDF788C7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6" name="Straight Connector 25">
            <a:extLst>
              <a:ext uri="{FF2B5EF4-FFF2-40B4-BE49-F238E27FC236}">
                <a16:creationId xmlns:a16="http://schemas.microsoft.com/office/drawing/2014/main" id="{3256C6C3-0EDC-4651-AB37-9F26CFAA6C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36111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25" name="Rectangle 7">
            <a:extLst>
              <a:ext uri="{FF2B5EF4-FFF2-40B4-BE49-F238E27FC236}">
                <a16:creationId xmlns:a16="http://schemas.microsoft.com/office/drawing/2014/main" id="{29C51009-A09A-4689-8E6C-F8FC99E6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94AAD959-BCE3-F547-85A2-9AFF7B5BA32B}"/>
              </a:ext>
            </a:extLst>
          </p:cNvPr>
          <p:cNvSpPr>
            <a:spLocks noGrp="1"/>
          </p:cNvSpPr>
          <p:nvPr>
            <p:ph type="title"/>
          </p:nvPr>
        </p:nvSpPr>
        <p:spPr>
          <a:xfrm>
            <a:off x="844476" y="1600199"/>
            <a:ext cx="3539266" cy="4297680"/>
          </a:xfrm>
        </p:spPr>
        <p:txBody>
          <a:bodyPr anchor="ctr">
            <a:normAutofit/>
          </a:bodyPr>
          <a:lstStyle/>
          <a:p>
            <a:r>
              <a:rPr kumimoji="1" lang="en-CA" altLang="zh-CN" dirty="0"/>
              <a:t>Reference </a:t>
            </a:r>
            <a:endParaRPr kumimoji="1" lang="zh-CN" altLang="en-US" dirty="0"/>
          </a:p>
        </p:txBody>
      </p:sp>
      <p:cxnSp>
        <p:nvCxnSpPr>
          <p:cNvPr id="26" name="Straight Connector 9">
            <a:extLst>
              <a:ext uri="{FF2B5EF4-FFF2-40B4-BE49-F238E27FC236}">
                <a16:creationId xmlns:a16="http://schemas.microsoft.com/office/drawing/2014/main" id="{9EC65442-F244-409C-BF44-C5D6472E81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148839"/>
            <a:ext cx="0" cy="320040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27" name="内容占位符 2">
            <a:extLst>
              <a:ext uri="{FF2B5EF4-FFF2-40B4-BE49-F238E27FC236}">
                <a16:creationId xmlns:a16="http://schemas.microsoft.com/office/drawing/2014/main" id="{8D450D94-934D-1447-8DAA-FE1387F3732B}"/>
              </a:ext>
            </a:extLst>
          </p:cNvPr>
          <p:cNvSpPr>
            <a:spLocks noGrp="1"/>
          </p:cNvSpPr>
          <p:nvPr>
            <p:ph idx="1"/>
          </p:nvPr>
        </p:nvSpPr>
        <p:spPr>
          <a:xfrm>
            <a:off x="4924851" y="1600199"/>
            <a:ext cx="6130003" cy="4297680"/>
          </a:xfrm>
        </p:spPr>
        <p:txBody>
          <a:bodyPr anchor="ctr">
            <a:normAutofit/>
          </a:bodyPr>
          <a:lstStyle/>
          <a:p>
            <a:pPr>
              <a:lnSpc>
                <a:spcPct val="110000"/>
              </a:lnSpc>
            </a:pPr>
            <a:r>
              <a:rPr lang="en-CA" altLang="zh-CN">
                <a:hlinkClick r:id="rId2"/>
              </a:rPr>
              <a:t>Wanderlust</a:t>
            </a:r>
            <a:r>
              <a:rPr lang="en-CA" altLang="zh-CN"/>
              <a:t>. </a:t>
            </a:r>
            <a:r>
              <a:rPr lang="en-CA" altLang="zh-CN" b="1"/>
              <a:t>10 of the world's most endangered animals. (2020). Retrieved from https://</a:t>
            </a:r>
            <a:r>
              <a:rPr lang="en-CA" altLang="zh-CN" b="1" err="1"/>
              <a:t>www.wanderlust.co.uk</a:t>
            </a:r>
            <a:r>
              <a:rPr lang="en-CA" altLang="zh-CN" b="1"/>
              <a:t>/content/10-of-the-worlds-most-endangered-animals/</a:t>
            </a:r>
          </a:p>
          <a:p>
            <a:pPr>
              <a:lnSpc>
                <a:spcPct val="110000"/>
              </a:lnSpc>
            </a:pPr>
            <a:r>
              <a:rPr lang="en-CA" altLang="zh-CN"/>
              <a:t>A growing need for species to adapt to a changing world. Retrieved from </a:t>
            </a:r>
            <a:r>
              <a:rPr lang="en-CA" altLang="zh-CN">
                <a:hlinkClick r:id="rId3"/>
              </a:rPr>
              <a:t>https://wwf.panda.org</a:t>
            </a:r>
            <a:endParaRPr lang="en-CA" altLang="zh-CN"/>
          </a:p>
          <a:p>
            <a:pPr>
              <a:lnSpc>
                <a:spcPct val="110000"/>
              </a:lnSpc>
            </a:pPr>
            <a:r>
              <a:rPr lang="en-CA" altLang="zh-CN" b="1"/>
              <a:t>Wild ARC. Retrieved </a:t>
            </a:r>
            <a:r>
              <a:rPr lang="en-CA" altLang="zh-CN" b="1" err="1"/>
              <a:t>ftom</a:t>
            </a:r>
            <a:r>
              <a:rPr lang="en-CA" altLang="zh-CN" b="1"/>
              <a:t> https://</a:t>
            </a:r>
            <a:r>
              <a:rPr lang="en-CA" altLang="zh-CN" b="1" err="1"/>
              <a:t>spca.bc.ca</a:t>
            </a:r>
            <a:r>
              <a:rPr lang="en-CA" altLang="zh-CN" b="1"/>
              <a:t>/programs-services/wildlife-rehabilitation/about-wild-arc/</a:t>
            </a:r>
          </a:p>
          <a:p>
            <a:pPr>
              <a:lnSpc>
                <a:spcPct val="110000"/>
              </a:lnSpc>
            </a:pPr>
            <a:br>
              <a:rPr lang="en-CA" altLang="zh-CN"/>
            </a:br>
            <a:endParaRPr kumimoji="1" lang="zh-CN" altLang="en-US"/>
          </a:p>
        </p:txBody>
      </p:sp>
    </p:spTree>
    <p:extLst>
      <p:ext uri="{BB962C8B-B14F-4D97-AF65-F5344CB8AC3E}">
        <p14:creationId xmlns:p14="http://schemas.microsoft.com/office/powerpoint/2010/main" val="3268282202"/>
      </p:ext>
    </p:extLst>
  </p:cSld>
  <p:clrMapOvr>
    <a:masterClrMapping/>
  </p:clrMapOvr>
</p:sld>
</file>

<file path=ppt/theme/theme1.xml><?xml version="1.0" encoding="utf-8"?>
<a:theme xmlns:a="http://schemas.openxmlformats.org/drawingml/2006/main" name="画廊">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画廊</Template>
  <TotalTime>122</TotalTime>
  <Words>1647</Words>
  <Application>Microsoft Macintosh PowerPoint</Application>
  <PresentationFormat>宽屏</PresentationFormat>
  <Paragraphs>100</Paragraphs>
  <Slides>32</Slides>
  <Notes>0</Notes>
  <HiddenSlides>0</HiddenSlides>
  <MMClips>0</MMClips>
  <ScaleCrop>false</ScaleCrop>
  <HeadingPairs>
    <vt:vector size="6" baseType="variant">
      <vt:variant>
        <vt:lpstr>已用的字体</vt:lpstr>
      </vt:variant>
      <vt:variant>
        <vt:i4>2</vt:i4>
      </vt:variant>
      <vt:variant>
        <vt:lpstr>主题</vt:lpstr>
      </vt:variant>
      <vt:variant>
        <vt:i4>1</vt:i4>
      </vt:variant>
      <vt:variant>
        <vt:lpstr>幻灯片标题</vt:lpstr>
      </vt:variant>
      <vt:variant>
        <vt:i4>32</vt:i4>
      </vt:variant>
    </vt:vector>
  </HeadingPairs>
  <TitlesOfParts>
    <vt:vector size="35" baseType="lpstr">
      <vt:lpstr>Arial</vt:lpstr>
      <vt:lpstr>Gill Sans MT</vt:lpstr>
      <vt:lpstr>画廊</vt:lpstr>
      <vt:lpstr>The Endangered Animal</vt:lpstr>
      <vt:lpstr>The Endangered Animal</vt:lpstr>
      <vt:lpstr>Javan rhinoceros</vt:lpstr>
      <vt:lpstr>Vaquita </vt:lpstr>
      <vt:lpstr>Mountain gorillas </vt:lpstr>
      <vt:lpstr>Tigers </vt:lpstr>
      <vt:lpstr>Asian elephants </vt:lpstr>
      <vt:lpstr>Orangutans </vt:lpstr>
      <vt:lpstr>Snow leopards </vt:lpstr>
      <vt:lpstr>Atlantic bluefin tuna</vt:lpstr>
      <vt:lpstr>Why are animals going extinct from climate change?</vt:lpstr>
      <vt:lpstr>Telephone Games</vt:lpstr>
      <vt:lpstr>difference between the terms threatened, endangered, and extinct.</vt:lpstr>
      <vt:lpstr>Quick Quiz Reflection</vt:lpstr>
      <vt:lpstr>What is one major reason that we study endangered species? </vt:lpstr>
      <vt:lpstr>PowerPoint 演示文稿</vt:lpstr>
      <vt:lpstr>How are endangered/threatened species determined? </vt:lpstr>
      <vt:lpstr>What is the difference in the terminology of threatened, endangered, and extinct?  Give examples of species from each category. </vt:lpstr>
      <vt:lpstr>facts about select endangered species around the world</vt:lpstr>
      <vt:lpstr>PowerPoint 演示文稿</vt:lpstr>
      <vt:lpstr>Discuss endangered species around the world &amp; figure a way to protect animals</vt:lpstr>
      <vt:lpstr>Help to save the endangered species. </vt:lpstr>
      <vt:lpstr>Help to save the endangered species. </vt:lpstr>
      <vt:lpstr>Saving Endangered Species</vt:lpstr>
      <vt:lpstr>Wild ARC’s </vt:lpstr>
      <vt:lpstr>The endangered species detective</vt:lpstr>
      <vt:lpstr>Questions?</vt:lpstr>
      <vt:lpstr>Assignment</vt:lpstr>
      <vt:lpstr>Field Trip Discussion</vt:lpstr>
      <vt:lpstr>Enjoy your artwork time</vt:lpstr>
      <vt:lpstr>Thank you for watching</vt:lpstr>
      <vt:lpstr>Reference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Endangered Animal</dc:title>
  <dc:creator>SY0769@outlook.com</dc:creator>
  <cp:lastModifiedBy>SY0769@outlook.com</cp:lastModifiedBy>
  <cp:revision>8</cp:revision>
  <dcterms:created xsi:type="dcterms:W3CDTF">2021-08-01T17:47:31Z</dcterms:created>
  <dcterms:modified xsi:type="dcterms:W3CDTF">2021-08-01T19:50:05Z</dcterms:modified>
</cp:coreProperties>
</file>